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 ContentType="image/tif"/>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3" r:id="rId1"/>
  </p:sldMasterIdLst>
  <p:notesMasterIdLst>
    <p:notesMasterId r:id="rId131"/>
  </p:notesMasterIdLst>
  <p:handoutMasterIdLst>
    <p:handoutMasterId r:id="rId132"/>
  </p:handoutMasterIdLst>
  <p:sldIdLst>
    <p:sldId id="258" r:id="rId2"/>
    <p:sldId id="437" r:id="rId3"/>
    <p:sldId id="304" r:id="rId4"/>
    <p:sldId id="295" r:id="rId5"/>
    <p:sldId id="259" r:id="rId6"/>
    <p:sldId id="257" r:id="rId7"/>
    <p:sldId id="345" r:id="rId8"/>
    <p:sldId id="423" r:id="rId9"/>
    <p:sldId id="426" r:id="rId10"/>
    <p:sldId id="425" r:id="rId11"/>
    <p:sldId id="270" r:id="rId12"/>
    <p:sldId id="431" r:id="rId13"/>
    <p:sldId id="320" r:id="rId14"/>
    <p:sldId id="321" r:id="rId15"/>
    <p:sldId id="324" r:id="rId16"/>
    <p:sldId id="432" r:id="rId17"/>
    <p:sldId id="417" r:id="rId18"/>
    <p:sldId id="281" r:id="rId19"/>
    <p:sldId id="318" r:id="rId20"/>
    <p:sldId id="306" r:id="rId21"/>
    <p:sldId id="276" r:id="rId22"/>
    <p:sldId id="284" r:id="rId23"/>
    <p:sldId id="288" r:id="rId24"/>
    <p:sldId id="317" r:id="rId25"/>
    <p:sldId id="278" r:id="rId26"/>
    <p:sldId id="433" r:id="rId27"/>
    <p:sldId id="285" r:id="rId28"/>
    <p:sldId id="302" r:id="rId29"/>
    <p:sldId id="322" r:id="rId30"/>
    <p:sldId id="323" r:id="rId31"/>
    <p:sldId id="279" r:id="rId32"/>
    <p:sldId id="453" r:id="rId33"/>
    <p:sldId id="308" r:id="rId34"/>
    <p:sldId id="309" r:id="rId35"/>
    <p:sldId id="310" r:id="rId36"/>
    <p:sldId id="263" r:id="rId37"/>
    <p:sldId id="438" r:id="rId38"/>
    <p:sldId id="440" r:id="rId39"/>
    <p:sldId id="439" r:id="rId40"/>
    <p:sldId id="441" r:id="rId41"/>
    <p:sldId id="443" r:id="rId42"/>
    <p:sldId id="444" r:id="rId43"/>
    <p:sldId id="445" r:id="rId44"/>
    <p:sldId id="446" r:id="rId45"/>
    <p:sldId id="449" r:id="rId46"/>
    <p:sldId id="447" r:id="rId47"/>
    <p:sldId id="448" r:id="rId48"/>
    <p:sldId id="450" r:id="rId49"/>
    <p:sldId id="451" r:id="rId50"/>
    <p:sldId id="300" r:id="rId51"/>
    <p:sldId id="353" r:id="rId52"/>
    <p:sldId id="407" r:id="rId53"/>
    <p:sldId id="357" r:id="rId54"/>
    <p:sldId id="354" r:id="rId55"/>
    <p:sldId id="355" r:id="rId56"/>
    <p:sldId id="356" r:id="rId57"/>
    <p:sldId id="371" r:id="rId58"/>
    <p:sldId id="372" r:id="rId59"/>
    <p:sldId id="386" r:id="rId60"/>
    <p:sldId id="388" r:id="rId61"/>
    <p:sldId id="389" r:id="rId62"/>
    <p:sldId id="408" r:id="rId63"/>
    <p:sldId id="452" r:id="rId64"/>
    <p:sldId id="358" r:id="rId65"/>
    <p:sldId id="409" r:id="rId66"/>
    <p:sldId id="359" r:id="rId67"/>
    <p:sldId id="360" r:id="rId68"/>
    <p:sldId id="361" r:id="rId69"/>
    <p:sldId id="411" r:id="rId70"/>
    <p:sldId id="410" r:id="rId71"/>
    <p:sldId id="412" r:id="rId72"/>
    <p:sldId id="413" r:id="rId73"/>
    <p:sldId id="414" r:id="rId74"/>
    <p:sldId id="415" r:id="rId75"/>
    <p:sldId id="346" r:id="rId76"/>
    <p:sldId id="331" r:id="rId77"/>
    <p:sldId id="347" r:id="rId78"/>
    <p:sldId id="434" r:id="rId79"/>
    <p:sldId id="348" r:id="rId80"/>
    <p:sldId id="349" r:id="rId81"/>
    <p:sldId id="350" r:id="rId82"/>
    <p:sldId id="351" r:id="rId83"/>
    <p:sldId id="352" r:id="rId84"/>
    <p:sldId id="332" r:id="rId85"/>
    <p:sldId id="333" r:id="rId86"/>
    <p:sldId id="334" r:id="rId87"/>
    <p:sldId id="335" r:id="rId88"/>
    <p:sldId id="336" r:id="rId89"/>
    <p:sldId id="390" r:id="rId90"/>
    <p:sldId id="394" r:id="rId91"/>
    <p:sldId id="395" r:id="rId92"/>
    <p:sldId id="396" r:id="rId93"/>
    <p:sldId id="397" r:id="rId94"/>
    <p:sldId id="398" r:id="rId95"/>
    <p:sldId id="399" r:id="rId96"/>
    <p:sldId id="400" r:id="rId97"/>
    <p:sldId id="401" r:id="rId98"/>
    <p:sldId id="402" r:id="rId99"/>
    <p:sldId id="403" r:id="rId100"/>
    <p:sldId id="404" r:id="rId101"/>
    <p:sldId id="405" r:id="rId102"/>
    <p:sldId id="406" r:id="rId103"/>
    <p:sldId id="260" r:id="rId104"/>
    <p:sldId id="362" r:id="rId105"/>
    <p:sldId id="430" r:id="rId106"/>
    <p:sldId id="428" r:id="rId107"/>
    <p:sldId id="429" r:id="rId108"/>
    <p:sldId id="363" r:id="rId109"/>
    <p:sldId id="364" r:id="rId110"/>
    <p:sldId id="366" r:id="rId111"/>
    <p:sldId id="367" r:id="rId112"/>
    <p:sldId id="368" r:id="rId113"/>
    <p:sldId id="369" r:id="rId114"/>
    <p:sldId id="370" r:id="rId115"/>
    <p:sldId id="373" r:id="rId116"/>
    <p:sldId id="374" r:id="rId117"/>
    <p:sldId id="375" r:id="rId118"/>
    <p:sldId id="377" r:id="rId119"/>
    <p:sldId id="378" r:id="rId120"/>
    <p:sldId id="379" r:id="rId121"/>
    <p:sldId id="380" r:id="rId122"/>
    <p:sldId id="381" r:id="rId123"/>
    <p:sldId id="382" r:id="rId124"/>
    <p:sldId id="419" r:id="rId125"/>
    <p:sldId id="420" r:id="rId126"/>
    <p:sldId id="421" r:id="rId127"/>
    <p:sldId id="422" r:id="rId128"/>
    <p:sldId id="435" r:id="rId129"/>
    <p:sldId id="436" r:id="rId13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1">
          <p15:clr>
            <a:srgbClr val="A4A3A4"/>
          </p15:clr>
        </p15:guide>
        <p15:guide id="2" orient="horz" pos="3092">
          <p15:clr>
            <a:srgbClr val="A4A3A4"/>
          </p15:clr>
        </p15:guide>
        <p15:guide id="3" orient="horz" pos="517">
          <p15:clr>
            <a:srgbClr val="A4A3A4"/>
          </p15:clr>
        </p15:guide>
        <p15:guide id="4" orient="horz" pos="895">
          <p15:clr>
            <a:srgbClr val="A4A3A4"/>
          </p15:clr>
        </p15:guide>
        <p15:guide id="5" orient="horz" pos="2387">
          <p15:clr>
            <a:srgbClr val="A4A3A4"/>
          </p15:clr>
        </p15:guide>
        <p15:guide id="6" pos="5565">
          <p15:clr>
            <a:srgbClr val="A4A3A4"/>
          </p15:clr>
        </p15:guide>
        <p15:guide id="7" pos="317">
          <p15:clr>
            <a:srgbClr val="A4A3A4"/>
          </p15:clr>
        </p15:guide>
        <p15:guide id="8" pos="15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J" initials="Mj"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1F8F"/>
    <a:srgbClr val="A12B2F"/>
    <a:srgbClr val="007836"/>
    <a:srgbClr val="ECAA00"/>
    <a:srgbClr val="76777B"/>
    <a:srgbClr val="00609C"/>
    <a:srgbClr val="ECAC00"/>
    <a:srgbClr val="00A19C"/>
    <a:srgbClr val="0082CA"/>
    <a:srgbClr val="4D008C"/>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71" autoAdjust="0"/>
    <p:restoredTop sz="79705" autoAdjust="0"/>
  </p:normalViewPr>
  <p:slideViewPr>
    <p:cSldViewPr snapToGrid="0" showGuides="1">
      <p:cViewPr varScale="1">
        <p:scale>
          <a:sx n="124" d="100"/>
          <a:sy n="124" d="100"/>
        </p:scale>
        <p:origin x="1328" y="168"/>
      </p:cViewPr>
      <p:guideLst>
        <p:guide orient="horz" pos="271"/>
        <p:guide orient="horz" pos="3092"/>
        <p:guide orient="horz" pos="517"/>
        <p:guide orient="horz" pos="895"/>
        <p:guide orient="horz" pos="2387"/>
        <p:guide pos="5565"/>
        <p:guide pos="317"/>
        <p:guide pos="151"/>
      </p:guideLst>
    </p:cSldViewPr>
  </p:slideViewPr>
  <p:notesTextViewPr>
    <p:cViewPr>
      <p:scale>
        <a:sx n="100" d="100"/>
        <a:sy n="100" d="100"/>
      </p:scale>
      <p:origin x="0" y="0"/>
    </p:cViewPr>
  </p:notesTextViewPr>
  <p:sorterViewPr>
    <p:cViewPr>
      <p:scale>
        <a:sx n="20" d="100"/>
        <a:sy n="20" d="100"/>
      </p:scale>
      <p:origin x="0" y="0"/>
    </p:cViewPr>
  </p:sorterViewPr>
  <p:notesViewPr>
    <p:cSldViewPr snapToGrid="0" snapToObjects="1">
      <p:cViewPr varScale="1">
        <p:scale>
          <a:sx n="95" d="100"/>
          <a:sy n="95" d="100"/>
        </p:scale>
        <p:origin x="3720"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image" Target="../media/image1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944A2A8-F448-CB4C-9C8B-516F143E55D7}" type="datetimeFigureOut">
              <a:rPr lang="en-US" smtClean="0"/>
              <a:t>8/14/19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0B23A4-A1AC-0940-A2C8-76AC67FF7FF9}" type="slidenum">
              <a:rPr lang="en-US" smtClean="0"/>
              <a:t>‹#›</a:t>
            </a:fld>
            <a:endParaRPr lang="en-US"/>
          </a:p>
        </p:txBody>
      </p:sp>
    </p:spTree>
    <p:extLst>
      <p:ext uri="{BB962C8B-B14F-4D97-AF65-F5344CB8AC3E}">
        <p14:creationId xmlns:p14="http://schemas.microsoft.com/office/powerpoint/2010/main" val="16841706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080A489-9093-C54A-B1C3-374F661A0010}" type="datetimeFigureOut">
              <a:rPr lang="en-US" smtClean="0"/>
              <a:t>8/14/19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AA7A1A-8011-3A42-91B8-EE1BD44E4455}" type="slidenum">
              <a:rPr lang="en-US" smtClean="0"/>
              <a:t>‹#›</a:t>
            </a:fld>
            <a:endParaRPr lang="en-US"/>
          </a:p>
        </p:txBody>
      </p:sp>
    </p:spTree>
    <p:extLst>
      <p:ext uri="{BB962C8B-B14F-4D97-AF65-F5344CB8AC3E}">
        <p14:creationId xmlns:p14="http://schemas.microsoft.com/office/powerpoint/2010/main" val="192069106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AA7A1A-8011-3A42-91B8-EE1BD44E4455}" type="slidenum">
              <a:rPr lang="en-US" smtClean="0"/>
              <a:t>1</a:t>
            </a:fld>
            <a:endParaRPr lang="en-US"/>
          </a:p>
        </p:txBody>
      </p:sp>
    </p:spTree>
    <p:extLst>
      <p:ext uri="{BB962C8B-B14F-4D97-AF65-F5344CB8AC3E}">
        <p14:creationId xmlns:p14="http://schemas.microsoft.com/office/powerpoint/2010/main" val="873557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AA7A1A-8011-3A42-91B8-EE1BD44E4455}" type="slidenum">
              <a:rPr lang="en-US" smtClean="0"/>
              <a:t>21</a:t>
            </a:fld>
            <a:endParaRPr lang="en-US"/>
          </a:p>
        </p:txBody>
      </p:sp>
    </p:spTree>
    <p:extLst>
      <p:ext uri="{BB962C8B-B14F-4D97-AF65-F5344CB8AC3E}">
        <p14:creationId xmlns:p14="http://schemas.microsoft.com/office/powerpoint/2010/main" val="1692808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AA7A1A-8011-3A42-91B8-EE1BD44E4455}" type="slidenum">
              <a:rPr lang="en-US" smtClean="0"/>
              <a:t>24</a:t>
            </a:fld>
            <a:endParaRPr lang="en-US"/>
          </a:p>
        </p:txBody>
      </p:sp>
    </p:spTree>
    <p:extLst>
      <p:ext uri="{BB962C8B-B14F-4D97-AF65-F5344CB8AC3E}">
        <p14:creationId xmlns:p14="http://schemas.microsoft.com/office/powerpoint/2010/main" val="8327738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AA7A1A-8011-3A42-91B8-EE1BD44E4455}" type="slidenum">
              <a:rPr lang="en-US" smtClean="0"/>
              <a:t>25</a:t>
            </a:fld>
            <a:endParaRPr lang="en-US"/>
          </a:p>
        </p:txBody>
      </p:sp>
    </p:spTree>
    <p:extLst>
      <p:ext uri="{BB962C8B-B14F-4D97-AF65-F5344CB8AC3E}">
        <p14:creationId xmlns:p14="http://schemas.microsoft.com/office/powerpoint/2010/main" val="27291814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AA7A1A-8011-3A42-91B8-EE1BD44E4455}" type="slidenum">
              <a:rPr lang="en-US" smtClean="0"/>
              <a:t>28</a:t>
            </a:fld>
            <a:endParaRPr lang="en-US"/>
          </a:p>
        </p:txBody>
      </p:sp>
    </p:spTree>
    <p:extLst>
      <p:ext uri="{BB962C8B-B14F-4D97-AF65-F5344CB8AC3E}">
        <p14:creationId xmlns:p14="http://schemas.microsoft.com/office/powerpoint/2010/main" val="2113946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two generator sets are the two sets of indices used to calculate connections between routers in the same </a:t>
            </a:r>
            <a:r>
              <a:rPr lang="en-US" dirty="0" err="1"/>
              <a:t>subgraph</a:t>
            </a:r>
            <a:r>
              <a:rPr lang="en-US" dirty="0"/>
              <a:t>.</a:t>
            </a:r>
          </a:p>
          <a:p>
            <a:pPr marL="171450" indent="-171450">
              <a:buFontTx/>
              <a:buChar char="-"/>
            </a:pPr>
            <a:r>
              <a:rPr lang="en-US" dirty="0"/>
              <a:t>The computation of generator sets is very non-trivial and it hasn’t been automated</a:t>
            </a:r>
            <a:r>
              <a:rPr lang="en-US" baseline="0" dirty="0"/>
              <a:t> so far. </a:t>
            </a:r>
          </a:p>
          <a:p>
            <a:pPr marL="171450" indent="-171450">
              <a:buFontTx/>
              <a:buChar char="-"/>
            </a:pPr>
            <a:r>
              <a:rPr lang="en-US" dirty="0"/>
              <a:t>The two </a:t>
            </a:r>
            <a:r>
              <a:rPr lang="en-US" dirty="0" err="1"/>
              <a:t>subgraphs</a:t>
            </a:r>
            <a:r>
              <a:rPr lang="en-US" dirty="0"/>
              <a:t> span half the groups. The entire network of routers is logically broken into two </a:t>
            </a:r>
            <a:r>
              <a:rPr lang="en-US" dirty="0" err="1"/>
              <a:t>subgraphs</a:t>
            </a:r>
            <a:r>
              <a:rPr lang="en-US" dirty="0"/>
              <a:t>. Within each </a:t>
            </a:r>
            <a:r>
              <a:rPr lang="en-US" dirty="0" err="1"/>
              <a:t>subgraph</a:t>
            </a:r>
            <a:r>
              <a:rPr lang="en-US" dirty="0"/>
              <a:t>, routers are broken into groups.</a:t>
            </a:r>
          </a:p>
          <a:p>
            <a:endParaRPr lang="en-US" dirty="0"/>
          </a:p>
        </p:txBody>
      </p:sp>
      <p:sp>
        <p:nvSpPr>
          <p:cNvPr id="4" name="Slide Number Placeholder 3"/>
          <p:cNvSpPr>
            <a:spLocks noGrp="1"/>
          </p:cNvSpPr>
          <p:nvPr>
            <p:ph type="sldNum" sz="quarter" idx="10"/>
          </p:nvPr>
        </p:nvSpPr>
        <p:spPr/>
        <p:txBody>
          <a:bodyPr/>
          <a:lstStyle/>
          <a:p>
            <a:fld id="{3EAA7A1A-8011-3A42-91B8-EE1BD44E4455}" type="slidenum">
              <a:rPr lang="en-US" smtClean="0"/>
              <a:t>29</a:t>
            </a:fld>
            <a:endParaRPr lang="en-US"/>
          </a:p>
        </p:txBody>
      </p:sp>
    </p:spTree>
    <p:extLst>
      <p:ext uri="{BB962C8B-B14F-4D97-AF65-F5344CB8AC3E}">
        <p14:creationId xmlns:p14="http://schemas.microsoft.com/office/powerpoint/2010/main" val="8796646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EAA7A1A-8011-3A42-91B8-EE1BD44E4455}" type="slidenum">
              <a:rPr lang="en-US" smtClean="0"/>
              <a:t>30</a:t>
            </a:fld>
            <a:endParaRPr lang="en-US"/>
          </a:p>
        </p:txBody>
      </p:sp>
    </p:spTree>
    <p:extLst>
      <p:ext uri="{BB962C8B-B14F-4D97-AF65-F5344CB8AC3E}">
        <p14:creationId xmlns:p14="http://schemas.microsoft.com/office/powerpoint/2010/main" val="600998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 Used in Blue Gene and Cray XE and XT series of networks</a:t>
            </a:r>
          </a:p>
          <a:p>
            <a:endParaRPr lang="en-US" dirty="0"/>
          </a:p>
        </p:txBody>
      </p:sp>
      <p:sp>
        <p:nvSpPr>
          <p:cNvPr id="4" name="Slide Number Placeholder 3"/>
          <p:cNvSpPr>
            <a:spLocks noGrp="1"/>
          </p:cNvSpPr>
          <p:nvPr>
            <p:ph type="sldNum" sz="quarter" idx="10"/>
          </p:nvPr>
        </p:nvSpPr>
        <p:spPr/>
        <p:txBody>
          <a:bodyPr/>
          <a:lstStyle/>
          <a:p>
            <a:fld id="{3EAA7A1A-8011-3A42-91B8-EE1BD44E4455}" type="slidenum">
              <a:rPr lang="en-US" smtClean="0"/>
              <a:t>31</a:t>
            </a:fld>
            <a:endParaRPr lang="en-US"/>
          </a:p>
        </p:txBody>
      </p:sp>
    </p:spTree>
    <p:extLst>
      <p:ext uri="{BB962C8B-B14F-4D97-AF65-F5344CB8AC3E}">
        <p14:creationId xmlns:p14="http://schemas.microsoft.com/office/powerpoint/2010/main" val="11494384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Animate the figure parts</a:t>
            </a:r>
          </a:p>
        </p:txBody>
      </p:sp>
      <p:sp>
        <p:nvSpPr>
          <p:cNvPr id="4" name="Slide Number Placeholder 3"/>
          <p:cNvSpPr>
            <a:spLocks noGrp="1"/>
          </p:cNvSpPr>
          <p:nvPr>
            <p:ph type="sldNum" sz="quarter" idx="10"/>
          </p:nvPr>
        </p:nvSpPr>
        <p:spPr/>
        <p:txBody>
          <a:bodyPr/>
          <a:lstStyle/>
          <a:p>
            <a:fld id="{3EAA7A1A-8011-3A42-91B8-EE1BD44E4455}" type="slidenum">
              <a:rPr lang="en-US" smtClean="0"/>
              <a:t>53</a:t>
            </a:fld>
            <a:endParaRPr lang="en-US"/>
          </a:p>
        </p:txBody>
      </p:sp>
    </p:spTree>
    <p:extLst>
      <p:ext uri="{BB962C8B-B14F-4D97-AF65-F5344CB8AC3E}">
        <p14:creationId xmlns:p14="http://schemas.microsoft.com/office/powerpoint/2010/main" val="2929735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 cite WSC paper here</a:t>
            </a:r>
          </a:p>
        </p:txBody>
      </p:sp>
      <p:sp>
        <p:nvSpPr>
          <p:cNvPr id="4" name="Slide Number Placeholder 3"/>
          <p:cNvSpPr>
            <a:spLocks noGrp="1"/>
          </p:cNvSpPr>
          <p:nvPr>
            <p:ph type="sldNum" sz="quarter" idx="10"/>
          </p:nvPr>
        </p:nvSpPr>
        <p:spPr/>
        <p:txBody>
          <a:bodyPr/>
          <a:lstStyle/>
          <a:p>
            <a:fld id="{3EAA7A1A-8011-3A42-91B8-EE1BD44E4455}" type="slidenum">
              <a:rPr lang="en-US" smtClean="0"/>
              <a:t>54</a:t>
            </a:fld>
            <a:endParaRPr lang="en-US"/>
          </a:p>
        </p:txBody>
      </p:sp>
    </p:spTree>
    <p:extLst>
      <p:ext uri="{BB962C8B-B14F-4D97-AF65-F5344CB8AC3E}">
        <p14:creationId xmlns:p14="http://schemas.microsoft.com/office/powerpoint/2010/main" val="20486949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r>
              <a:rPr lang="en-US" baseline="0" dirty="0"/>
              <a:t> Nikhil: Explain in caption what the red color coding means. </a:t>
            </a:r>
            <a:endParaRPr lang="en-US" dirty="0"/>
          </a:p>
        </p:txBody>
      </p:sp>
      <p:sp>
        <p:nvSpPr>
          <p:cNvPr id="4" name="Slide Number Placeholder 3"/>
          <p:cNvSpPr>
            <a:spLocks noGrp="1"/>
          </p:cNvSpPr>
          <p:nvPr>
            <p:ph type="sldNum" sz="quarter" idx="10"/>
          </p:nvPr>
        </p:nvSpPr>
        <p:spPr/>
        <p:txBody>
          <a:bodyPr/>
          <a:lstStyle/>
          <a:p>
            <a:fld id="{3EAA7A1A-8011-3A42-91B8-EE1BD44E4455}" type="slidenum">
              <a:rPr lang="en-US" smtClean="0"/>
              <a:t>61</a:t>
            </a:fld>
            <a:endParaRPr lang="en-US"/>
          </a:p>
        </p:txBody>
      </p:sp>
    </p:spTree>
    <p:extLst>
      <p:ext uri="{BB962C8B-B14F-4D97-AF65-F5344CB8AC3E}">
        <p14:creationId xmlns:p14="http://schemas.microsoft.com/office/powerpoint/2010/main" val="258459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AA7A1A-8011-3A42-91B8-EE1BD44E4455}" type="slidenum">
              <a:rPr lang="en-US" smtClean="0"/>
              <a:t>5</a:t>
            </a:fld>
            <a:endParaRPr lang="en-US"/>
          </a:p>
        </p:txBody>
      </p:sp>
    </p:spTree>
    <p:extLst>
      <p:ext uri="{BB962C8B-B14F-4D97-AF65-F5344CB8AC3E}">
        <p14:creationId xmlns:p14="http://schemas.microsoft.com/office/powerpoint/2010/main" val="927907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A different</a:t>
            </a:r>
            <a:r>
              <a:rPr lang="en-US" sz="1400" baseline="0" dirty="0"/>
              <a:t> system could capture both and allow PDES to decide which/hoe to use. </a:t>
            </a:r>
            <a:endParaRPr lang="en-US" sz="1400" dirty="0"/>
          </a:p>
        </p:txBody>
      </p:sp>
      <p:sp>
        <p:nvSpPr>
          <p:cNvPr id="4" name="Slide Number Placeholder 3"/>
          <p:cNvSpPr>
            <a:spLocks noGrp="1"/>
          </p:cNvSpPr>
          <p:nvPr>
            <p:ph type="sldNum" sz="quarter" idx="10"/>
          </p:nvPr>
        </p:nvSpPr>
        <p:spPr/>
        <p:txBody>
          <a:bodyPr/>
          <a:lstStyle/>
          <a:p>
            <a:fld id="{3EAA7A1A-8011-3A42-91B8-EE1BD44E4455}" type="slidenum">
              <a:rPr lang="en-US" smtClean="0"/>
              <a:t>62</a:t>
            </a:fld>
            <a:endParaRPr lang="en-US"/>
          </a:p>
        </p:txBody>
      </p:sp>
    </p:spTree>
    <p:extLst>
      <p:ext uri="{BB962C8B-B14F-4D97-AF65-F5344CB8AC3E}">
        <p14:creationId xmlns:p14="http://schemas.microsoft.com/office/powerpoint/2010/main" val="23664470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AA7A1A-8011-3A42-91B8-EE1BD44E4455}" type="slidenum">
              <a:rPr lang="en-US" smtClean="0"/>
              <a:t>64</a:t>
            </a:fld>
            <a:endParaRPr lang="en-US"/>
          </a:p>
        </p:txBody>
      </p:sp>
    </p:spTree>
    <p:extLst>
      <p:ext uri="{BB962C8B-B14F-4D97-AF65-F5344CB8AC3E}">
        <p14:creationId xmlns:p14="http://schemas.microsoft.com/office/powerpoint/2010/main" val="934444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a similar API as DUMPI but you don</a:t>
            </a:r>
            <a:r>
              <a:rPr lang="fr-FR" dirty="0"/>
              <a:t>’</a:t>
            </a:r>
            <a:r>
              <a:rPr lang="en-US" dirty="0"/>
              <a:t>t need to specify callbacks for all the MPI functions</a:t>
            </a:r>
          </a:p>
          <a:p>
            <a:r>
              <a:rPr lang="en-US" dirty="0"/>
              <a:t>In CODES, there are similar callback functions that simulate MPI operations like send, receive, wait</a:t>
            </a:r>
          </a:p>
          <a:p>
            <a:r>
              <a:rPr lang="en-US" dirty="0"/>
              <a:t>For collective operations, CODES calls Cortex callbacks that translate collectives into point to point </a:t>
            </a:r>
          </a:p>
          <a:p>
            <a:endParaRPr lang="en-US" dirty="0"/>
          </a:p>
        </p:txBody>
      </p:sp>
      <p:sp>
        <p:nvSpPr>
          <p:cNvPr id="4" name="Slide Number Placeholder 3"/>
          <p:cNvSpPr>
            <a:spLocks noGrp="1"/>
          </p:cNvSpPr>
          <p:nvPr>
            <p:ph type="sldNum" sz="quarter" idx="10"/>
          </p:nvPr>
        </p:nvSpPr>
        <p:spPr/>
        <p:txBody>
          <a:bodyPr/>
          <a:lstStyle/>
          <a:p>
            <a:fld id="{3EAA7A1A-8011-3A42-91B8-EE1BD44E4455}" type="slidenum">
              <a:rPr lang="en-US" smtClean="0"/>
              <a:t>68</a:t>
            </a:fld>
            <a:endParaRPr lang="en-US"/>
          </a:p>
        </p:txBody>
      </p:sp>
    </p:spTree>
    <p:extLst>
      <p:ext uri="{BB962C8B-B14F-4D97-AF65-F5344CB8AC3E}">
        <p14:creationId xmlns:p14="http://schemas.microsoft.com/office/powerpoint/2010/main" val="14720699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it after setup</a:t>
            </a:r>
          </a:p>
        </p:txBody>
      </p:sp>
      <p:sp>
        <p:nvSpPr>
          <p:cNvPr id="4" name="Slide Number Placeholder 3"/>
          <p:cNvSpPr>
            <a:spLocks noGrp="1"/>
          </p:cNvSpPr>
          <p:nvPr>
            <p:ph type="sldNum" sz="quarter" idx="10"/>
          </p:nvPr>
        </p:nvSpPr>
        <p:spPr/>
        <p:txBody>
          <a:bodyPr/>
          <a:lstStyle/>
          <a:p>
            <a:fld id="{3EAA7A1A-8011-3A42-91B8-EE1BD44E4455}" type="slidenum">
              <a:rPr lang="en-US" smtClean="0"/>
              <a:t>69</a:t>
            </a:fld>
            <a:endParaRPr lang="en-US"/>
          </a:p>
        </p:txBody>
      </p:sp>
    </p:spTree>
    <p:extLst>
      <p:ext uri="{BB962C8B-B14F-4D97-AF65-F5344CB8AC3E}">
        <p14:creationId xmlns:p14="http://schemas.microsoft.com/office/powerpoint/2010/main" val="5588780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Simulation Configuration:</a:t>
            </a:r>
          </a:p>
          <a:p>
            <a:pPr marL="628650" lvl="1" indent="-171450">
              <a:buFontTx/>
              <a:buChar char="-"/>
            </a:pPr>
            <a:r>
              <a:rPr lang="en-US" dirty="0"/>
              <a:t>3,564 node fat-tree using 36-port switches</a:t>
            </a:r>
          </a:p>
          <a:p>
            <a:pPr marL="628650" lvl="1" indent="-171450">
              <a:buFontTx/>
              <a:buChar char="-"/>
            </a:pPr>
            <a:r>
              <a:rPr lang="en-US" dirty="0"/>
              <a:t>All configurations</a:t>
            </a:r>
            <a:r>
              <a:rPr lang="en-US" baseline="0" dirty="0"/>
              <a:t> use EDR 12.5Gb/s speeds</a:t>
            </a:r>
          </a:p>
          <a:p>
            <a:pPr marL="628650" lvl="1" indent="-171450">
              <a:buFontTx/>
              <a:buChar char="-"/>
            </a:pPr>
            <a:r>
              <a:rPr lang="en-US" sz="1200" kern="1200" dirty="0">
                <a:solidFill>
                  <a:schemeClr val="tx1"/>
                </a:solidFill>
                <a:effectLst/>
                <a:latin typeface="+mn-lt"/>
                <a:ea typeface="+mn-ea"/>
                <a:cs typeface="+mn-cs"/>
              </a:rPr>
              <a:t>13,824</a:t>
            </a:r>
            <a:r>
              <a:rPr lang="en-US" sz="1200" kern="1200" baseline="0" dirty="0">
                <a:solidFill>
                  <a:schemeClr val="tx1"/>
                </a:solidFill>
                <a:effectLst/>
                <a:latin typeface="+mn-lt"/>
                <a:ea typeface="+mn-ea"/>
                <a:cs typeface="+mn-cs"/>
              </a:rPr>
              <a:t> ranks AMG</a:t>
            </a:r>
          </a:p>
          <a:p>
            <a:pPr marL="628650" lvl="1" indent="-171450">
              <a:buFontTx/>
              <a:buChar char="-"/>
            </a:pPr>
            <a:r>
              <a:rPr lang="en-US" sz="1200" kern="1200" dirty="0">
                <a:solidFill>
                  <a:schemeClr val="tx1"/>
                </a:solidFill>
                <a:effectLst/>
                <a:latin typeface="+mn-lt"/>
                <a:ea typeface="+mn-ea"/>
                <a:cs typeface="+mn-cs"/>
              </a:rPr>
              <a:t>1,000</a:t>
            </a:r>
            <a:r>
              <a:rPr lang="en-US" sz="1200" kern="1200" baseline="0" dirty="0">
                <a:solidFill>
                  <a:schemeClr val="tx1"/>
                </a:solidFill>
                <a:effectLst/>
                <a:latin typeface="+mn-lt"/>
                <a:ea typeface="+mn-ea"/>
                <a:cs typeface="+mn-cs"/>
              </a:rPr>
              <a:t> ranks CR</a:t>
            </a:r>
          </a:p>
          <a:p>
            <a:pPr marL="628650" lvl="1" indent="-171450">
              <a:buFontTx/>
              <a:buChar char="-"/>
            </a:pPr>
            <a:r>
              <a:rPr lang="en-US" sz="1200" kern="1200" dirty="0">
                <a:solidFill>
                  <a:schemeClr val="tx1"/>
                </a:solidFill>
                <a:effectLst/>
                <a:latin typeface="+mn-lt"/>
                <a:ea typeface="+mn-ea"/>
                <a:cs typeface="+mn-cs"/>
              </a:rPr>
              <a:t>10,648</a:t>
            </a:r>
            <a:r>
              <a:rPr lang="en-US" sz="1200" kern="1200" baseline="0" dirty="0">
                <a:solidFill>
                  <a:schemeClr val="tx1"/>
                </a:solidFill>
                <a:effectLst/>
                <a:latin typeface="+mn-lt"/>
                <a:ea typeface="+mn-ea"/>
                <a:cs typeface="+mn-cs"/>
              </a:rPr>
              <a:t> ranks MG</a:t>
            </a:r>
            <a:endParaRPr lang="en-US" sz="1200" kern="1200" dirty="0">
              <a:solidFill>
                <a:schemeClr val="tx1"/>
              </a:solidFill>
              <a:effectLst/>
              <a:latin typeface="+mn-lt"/>
              <a:ea typeface="+mn-ea"/>
              <a:cs typeface="+mn-cs"/>
            </a:endParaRPr>
          </a:p>
          <a:p>
            <a:pPr marL="171450" lvl="0" indent="-171450">
              <a:buFontTx/>
              <a:buChar char="-"/>
            </a:pPr>
            <a:r>
              <a:rPr lang="en-US" dirty="0"/>
              <a:t>Comments on Results:</a:t>
            </a:r>
          </a:p>
          <a:p>
            <a:pPr marL="628650" lvl="1" indent="-171450">
              <a:buFontTx/>
              <a:buChar char="-"/>
            </a:pPr>
            <a:r>
              <a:rPr lang="en-US" dirty="0"/>
              <a:t>Some applications such as Multigrid with</a:t>
            </a:r>
            <a:r>
              <a:rPr lang="en-US" baseline="0" dirty="0"/>
              <a:t> </a:t>
            </a:r>
            <a:r>
              <a:rPr lang="en-US" baseline="0" dirty="0" err="1"/>
              <a:t>bursty</a:t>
            </a:r>
            <a:r>
              <a:rPr lang="en-US" baseline="0" dirty="0"/>
              <a:t> periods of large data transfers can benefit from the additional bandwidth and diversity of additional rails</a:t>
            </a:r>
          </a:p>
          <a:p>
            <a:pPr marL="628650" lvl="1" indent="-171450">
              <a:buFontTx/>
              <a:buChar char="-"/>
            </a:pPr>
            <a:r>
              <a:rPr lang="en-US" baseline="0" dirty="0"/>
              <a:t>Other applications like AMG and Crystal Router that have synchronized communication patterns of small data transfers do not observe performance improvements</a:t>
            </a:r>
            <a:endParaRPr lang="en-US" dirty="0"/>
          </a:p>
          <a:p>
            <a:pPr marL="171450" lvl="0" indent="-171450">
              <a:buFontTx/>
              <a:buChar char="-"/>
            </a:pPr>
            <a:endParaRPr lang="en-US" dirty="0"/>
          </a:p>
        </p:txBody>
      </p:sp>
      <p:sp>
        <p:nvSpPr>
          <p:cNvPr id="4" name="Slide Number Placeholder 3"/>
          <p:cNvSpPr>
            <a:spLocks noGrp="1"/>
          </p:cNvSpPr>
          <p:nvPr>
            <p:ph type="sldNum" sz="quarter" idx="10"/>
          </p:nvPr>
        </p:nvSpPr>
        <p:spPr/>
        <p:txBody>
          <a:bodyPr/>
          <a:lstStyle/>
          <a:p>
            <a:fld id="{3EAA7A1A-8011-3A42-91B8-EE1BD44E4455}" type="slidenum">
              <a:rPr lang="en-US" smtClean="0"/>
              <a:t>125</a:t>
            </a:fld>
            <a:endParaRPr lang="en-US"/>
          </a:p>
        </p:txBody>
      </p:sp>
    </p:spTree>
    <p:extLst>
      <p:ext uri="{BB962C8B-B14F-4D97-AF65-F5344CB8AC3E}">
        <p14:creationId xmlns:p14="http://schemas.microsoft.com/office/powerpoint/2010/main" val="11682979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5" name="Shape 75"/>
          <p:cNvSpPr txBox="1">
            <a:spLocks noGrp="1"/>
          </p:cNvSpPr>
          <p:nvPr>
            <p:ph type="body" idx="1"/>
          </p:nvPr>
        </p:nvSpPr>
        <p:spPr>
          <a:xfrm>
            <a:off x="685799" y="4343399"/>
            <a:ext cx="5486399" cy="4114799"/>
          </a:xfrm>
          <a:prstGeom prst="rect">
            <a:avLst/>
          </a:prstGeom>
          <a:noFill/>
          <a:ln>
            <a:noFill/>
          </a:ln>
        </p:spPr>
        <p:txBody>
          <a:bodyPr lIns="91325" tIns="45650" rIns="91325" bIns="45650" anchor="t" anchorCtr="0">
            <a:noAutofit/>
          </a:bodyPr>
          <a:lstStyle/>
          <a:p>
            <a:pPr marL="457200" marR="0" lvl="0" indent="-304800" algn="l" defTabSz="914400" rtl="0" eaLnBrk="1" fontAlgn="auto" latinLnBrk="0" hangingPunct="1">
              <a:lnSpc>
                <a:spcPct val="100000"/>
              </a:lnSpc>
              <a:spcBef>
                <a:spcPts val="0"/>
              </a:spcBef>
              <a:spcAft>
                <a:spcPts val="0"/>
              </a:spcAft>
              <a:buClr>
                <a:schemeClr val="dk1"/>
              </a:buClr>
              <a:buSzPct val="100000"/>
              <a:buFont typeface="Calibri"/>
              <a:buChar char="-"/>
              <a:tabLst/>
              <a:defRPr/>
            </a:pPr>
            <a:endParaRPr lang="en" sz="1100" dirty="0"/>
          </a:p>
        </p:txBody>
      </p:sp>
      <p:sp>
        <p:nvSpPr>
          <p:cNvPr id="76" name="Shape 76"/>
          <p:cNvSpPr txBox="1">
            <a:spLocks noGrp="1"/>
          </p:cNvSpPr>
          <p:nvPr>
            <p:ph type="sldNum" idx="12"/>
          </p:nvPr>
        </p:nvSpPr>
        <p:spPr>
          <a:xfrm>
            <a:off x="3884613" y="8685213"/>
            <a:ext cx="2971799" cy="457199"/>
          </a:xfrm>
          <a:prstGeom prst="rect">
            <a:avLst/>
          </a:prstGeom>
          <a:noFill/>
          <a:ln>
            <a:noFill/>
          </a:ln>
        </p:spPr>
        <p:txBody>
          <a:bodyPr lIns="91325" tIns="45650" rIns="91325" bIns="45650" anchor="b" anchorCtr="0">
            <a:noAutofit/>
          </a:bodyPr>
          <a:lstStyle/>
          <a:p>
            <a:pPr marL="0" marR="0" lvl="0" indent="0" algn="r" rtl="0">
              <a:spcBef>
                <a:spcPts val="0"/>
              </a:spcBef>
              <a:buSzPct val="25000"/>
              <a:buNone/>
            </a:pPr>
            <a:fld id="{00000000-1234-1234-1234-123412341234}" type="slidenum">
              <a:rPr lang="en" sz="1200">
                <a:solidFill>
                  <a:srgbClr val="000000"/>
                </a:solidFill>
                <a:latin typeface="Calibri"/>
                <a:ea typeface="Calibri"/>
                <a:cs typeface="Calibri"/>
                <a:sym typeface="Calibri"/>
              </a:rPr>
              <a:t>126</a:t>
            </a:fld>
            <a:endParaRPr lang="en" sz="1200">
              <a:solidFill>
                <a:srgbClr val="000000"/>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6581D0-DDBD-0442-A69D-7136CBA04F6D}" type="slidenum">
              <a:rPr lang="en-US" smtClean="0"/>
              <a:t>9</a:t>
            </a:fld>
            <a:endParaRPr lang="en-US"/>
          </a:p>
        </p:txBody>
      </p:sp>
    </p:spTree>
    <p:extLst>
      <p:ext uri="{BB962C8B-B14F-4D97-AF65-F5344CB8AC3E}">
        <p14:creationId xmlns:p14="http://schemas.microsoft.com/office/powerpoint/2010/main" val="562855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marR="0" lvl="1" indent="-171450" algn="l" defTabSz="457200" rtl="0" eaLnBrk="1" fontAlgn="auto" latinLnBrk="0" hangingPunct="1">
              <a:lnSpc>
                <a:spcPct val="100000"/>
              </a:lnSpc>
              <a:spcBef>
                <a:spcPts val="0"/>
              </a:spcBef>
              <a:spcAft>
                <a:spcPts val="0"/>
              </a:spcAft>
              <a:buClrTx/>
              <a:buSzTx/>
              <a:buFontTx/>
              <a:buChar char="-"/>
              <a:tabLst/>
              <a:defRPr/>
            </a:pPr>
            <a:r>
              <a:rPr lang="en-US" altLang="zh-CN" sz="1000" dirty="0">
                <a:latin typeface="Calibri" charset="0"/>
                <a:ea typeface="MS PGothic" charset="0"/>
              </a:rPr>
              <a:t>ROSS has Logical processes or LPs that model the state of a system </a:t>
            </a:r>
            <a:r>
              <a:rPr lang="en-US" altLang="zh-CN" sz="1000" baseline="0" dirty="0">
                <a:latin typeface="Calibri" charset="0"/>
                <a:ea typeface="MS PGothic" charset="0"/>
              </a:rPr>
              <a:t>for example an LP can be a server in a </a:t>
            </a:r>
            <a:r>
              <a:rPr lang="en-US" altLang="zh-CN" sz="1000" baseline="0" dirty="0" err="1">
                <a:latin typeface="Calibri" charset="0"/>
                <a:ea typeface="MS PGothic" charset="0"/>
              </a:rPr>
              <a:t>queueing</a:t>
            </a:r>
            <a:r>
              <a:rPr lang="en-US" altLang="zh-CN" sz="1000" baseline="0" dirty="0">
                <a:latin typeface="Calibri" charset="0"/>
                <a:ea typeface="MS PGothic" charset="0"/>
              </a:rPr>
              <a:t> network</a:t>
            </a:r>
            <a:r>
              <a:rPr lang="en-US" altLang="zh-CN" sz="1000" dirty="0">
                <a:latin typeface="Calibri" charset="0"/>
                <a:ea typeface="MS PGothic" charset="0"/>
              </a:rPr>
              <a:t>.</a:t>
            </a:r>
            <a:r>
              <a:rPr lang="en-US" altLang="zh-CN" sz="1000" baseline="0" dirty="0">
                <a:latin typeface="Calibri" charset="0"/>
                <a:ea typeface="MS PGothic" charset="0"/>
              </a:rPr>
              <a:t> </a:t>
            </a:r>
          </a:p>
          <a:p>
            <a:pPr marL="628650" marR="0" lvl="1" indent="-171450" algn="l" defTabSz="457200" rtl="0" eaLnBrk="1" fontAlgn="auto" latinLnBrk="0" hangingPunct="1">
              <a:lnSpc>
                <a:spcPct val="100000"/>
              </a:lnSpc>
              <a:spcBef>
                <a:spcPts val="0"/>
              </a:spcBef>
              <a:spcAft>
                <a:spcPts val="0"/>
              </a:spcAft>
              <a:buClrTx/>
              <a:buSzTx/>
              <a:buFontTx/>
              <a:buChar char="-"/>
              <a:tabLst/>
              <a:defRPr/>
            </a:pPr>
            <a:r>
              <a:rPr lang="en-US" altLang="zh-CN" sz="1000" baseline="0" dirty="0">
                <a:latin typeface="Calibri" charset="0"/>
                <a:ea typeface="MS PGothic" charset="0"/>
              </a:rPr>
              <a:t>Events are issued by these LPs (Logical Processes) and e</a:t>
            </a:r>
            <a:r>
              <a:rPr lang="en-US" altLang="zh-CN" sz="1000" dirty="0">
                <a:latin typeface="Calibri" charset="0"/>
                <a:ea typeface="MS PGothic" charset="0"/>
              </a:rPr>
              <a:t>ach event computation can </a:t>
            </a:r>
            <a:r>
              <a:rPr lang="en-US" altLang="zh-CN" sz="1000" dirty="0">
                <a:latin typeface="Calibri" charset="0"/>
                <a:ea typeface="宋体" charset="0"/>
              </a:rPr>
              <a:t>modify LP’s state variables and schedule new events in turn. For example, denoting the</a:t>
            </a:r>
            <a:r>
              <a:rPr lang="en-US" altLang="zh-CN" sz="1000" baseline="0" dirty="0">
                <a:latin typeface="Calibri" charset="0"/>
                <a:ea typeface="宋体" charset="0"/>
              </a:rPr>
              <a:t> arrival of a new job at the server.</a:t>
            </a:r>
            <a:endParaRPr lang="en-US" altLang="zh-CN" sz="1000" dirty="0">
              <a:latin typeface="+mn-lt"/>
              <a:ea typeface="+mn-ea"/>
            </a:endParaRPr>
          </a:p>
          <a:p>
            <a:pPr marL="628650" marR="0" lvl="1" indent="-171450" algn="l" defTabSz="457200" rtl="0" eaLnBrk="1" fontAlgn="auto" latinLnBrk="0" hangingPunct="1">
              <a:lnSpc>
                <a:spcPct val="100000"/>
              </a:lnSpc>
              <a:spcBef>
                <a:spcPts val="0"/>
              </a:spcBef>
              <a:spcAft>
                <a:spcPts val="0"/>
              </a:spcAft>
              <a:buClrTx/>
              <a:buSzTx/>
              <a:buFontTx/>
              <a:buChar char="-"/>
              <a:tabLst/>
              <a:defRPr/>
            </a:pPr>
            <a:r>
              <a:rPr lang="en-US" altLang="zh-CN" sz="1000" dirty="0"/>
              <a:t>ROSS uses time warp synchronization protocol to process</a:t>
            </a:r>
            <a:r>
              <a:rPr lang="en-US" altLang="zh-CN" sz="1000" baseline="0" dirty="0"/>
              <a:t> events. If the synchronization protocol detects an out of order event, the events are rolled-back and re-executed in the correct order. </a:t>
            </a:r>
            <a:r>
              <a:rPr lang="en-US" altLang="zh-CN" sz="1000" dirty="0"/>
              <a:t>This enables much richer simulations (e.g., more events) than otherwise possible</a:t>
            </a:r>
          </a:p>
          <a:p>
            <a:endParaRPr lang="en-US" dirty="0"/>
          </a:p>
        </p:txBody>
      </p:sp>
      <p:sp>
        <p:nvSpPr>
          <p:cNvPr id="4" name="Slide Number Placeholder 3"/>
          <p:cNvSpPr>
            <a:spLocks noGrp="1"/>
          </p:cNvSpPr>
          <p:nvPr>
            <p:ph type="sldNum" sz="quarter" idx="10"/>
          </p:nvPr>
        </p:nvSpPr>
        <p:spPr/>
        <p:txBody>
          <a:bodyPr/>
          <a:lstStyle/>
          <a:p>
            <a:fld id="{E76581D0-DDBD-0442-A69D-7136CBA04F6D}" type="slidenum">
              <a:rPr lang="en-US" smtClean="0"/>
              <a:t>10</a:t>
            </a:fld>
            <a:endParaRPr lang="en-US"/>
          </a:p>
        </p:txBody>
      </p:sp>
    </p:spTree>
    <p:extLst>
      <p:ext uri="{BB962C8B-B14F-4D97-AF65-F5344CB8AC3E}">
        <p14:creationId xmlns:p14="http://schemas.microsoft.com/office/powerpoint/2010/main" val="2226542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dirty="0">
                <a:cs typeface="Calibri"/>
              </a:rPr>
              <a:t>Vision</a:t>
            </a:r>
          </a:p>
          <a:p>
            <a:pPr lvl="1"/>
            <a:r>
              <a:rPr lang="en-US" sz="1600" dirty="0">
                <a:cs typeface="Calibri"/>
              </a:rPr>
              <a:t>Develop an infrastructure that accurately reflects relevant system properties</a:t>
            </a:r>
          </a:p>
          <a:p>
            <a:pPr lvl="1"/>
            <a:r>
              <a:rPr lang="en-US" sz="1600" dirty="0">
                <a:cs typeface="Calibri"/>
              </a:rPr>
              <a:t>Leverage this infrastructure as a tool for investigating HPC architecture design</a:t>
            </a:r>
          </a:p>
          <a:p>
            <a:pPr lvl="1"/>
            <a:r>
              <a:rPr lang="en-US" sz="1600" dirty="0">
                <a:cs typeface="Calibri"/>
              </a:rPr>
              <a:t>Eventually, provide a simulation toolkit to the community to enable broader investigation of the design space</a:t>
            </a:r>
          </a:p>
          <a:p>
            <a:endParaRPr lang="en-US" dirty="0"/>
          </a:p>
        </p:txBody>
      </p:sp>
      <p:sp>
        <p:nvSpPr>
          <p:cNvPr id="4" name="Slide Number Placeholder 3"/>
          <p:cNvSpPr>
            <a:spLocks noGrp="1"/>
          </p:cNvSpPr>
          <p:nvPr>
            <p:ph type="sldNum" sz="quarter" idx="10"/>
          </p:nvPr>
        </p:nvSpPr>
        <p:spPr/>
        <p:txBody>
          <a:bodyPr/>
          <a:lstStyle/>
          <a:p>
            <a:fld id="{3EAA7A1A-8011-3A42-91B8-EE1BD44E4455}" type="slidenum">
              <a:rPr lang="en-US" smtClean="0"/>
              <a:t>11</a:t>
            </a:fld>
            <a:endParaRPr lang="en-US"/>
          </a:p>
        </p:txBody>
      </p:sp>
    </p:spTree>
    <p:extLst>
      <p:ext uri="{BB962C8B-B14F-4D97-AF65-F5344CB8AC3E}">
        <p14:creationId xmlns:p14="http://schemas.microsoft.com/office/powerpoint/2010/main" val="4254945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Workloads</a:t>
            </a:r>
          </a:p>
          <a:p>
            <a:pPr marL="171450" indent="-171450">
              <a:buFontTx/>
              <a:buChar char="-"/>
            </a:pPr>
            <a:r>
              <a:rPr lang="en-US" dirty="0"/>
              <a:t>MPI simulation layer + synthetic workloads </a:t>
            </a:r>
          </a:p>
          <a:p>
            <a:pPr marL="171450" indent="-171450">
              <a:buFontTx/>
              <a:buChar char="-"/>
            </a:pPr>
            <a:r>
              <a:rPr lang="en-US" dirty="0"/>
              <a:t>MPI</a:t>
            </a:r>
            <a:r>
              <a:rPr lang="en-US" baseline="0" dirty="0"/>
              <a:t> simulation layer replays MPI operations from the traces on the CODES HPC system simulations.</a:t>
            </a:r>
            <a:endParaRPr lang="en-US" dirty="0"/>
          </a:p>
        </p:txBody>
      </p:sp>
      <p:sp>
        <p:nvSpPr>
          <p:cNvPr id="4" name="Slide Number Placeholder 3"/>
          <p:cNvSpPr>
            <a:spLocks noGrp="1"/>
          </p:cNvSpPr>
          <p:nvPr>
            <p:ph type="sldNum" sz="quarter" idx="10"/>
          </p:nvPr>
        </p:nvSpPr>
        <p:spPr/>
        <p:txBody>
          <a:bodyPr/>
          <a:lstStyle/>
          <a:p>
            <a:fld id="{3EAA7A1A-8011-3A42-91B8-EE1BD44E4455}" type="slidenum">
              <a:rPr lang="en-US" smtClean="0"/>
              <a:t>14</a:t>
            </a:fld>
            <a:endParaRPr lang="en-US"/>
          </a:p>
        </p:txBody>
      </p:sp>
    </p:spTree>
    <p:extLst>
      <p:ext uri="{BB962C8B-B14F-4D97-AF65-F5344CB8AC3E}">
        <p14:creationId xmlns:p14="http://schemas.microsoft.com/office/powerpoint/2010/main" val="1790165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a:t>Torus had</a:t>
            </a:r>
            <a:r>
              <a:rPr lang="en-US" baseline="0" dirty="0"/>
              <a:t> a homogenous n-dimensional structure with one router dedicated per compute node. Two nodes used to have a dedicated link between each other. Short electrical links were used. </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a:t>With high-radix networks such as dragonfly, each router is shared by multiple compute nodes at the first level. The routers in a group are connected to each other in either an all to all structure or a matrix format. Groups are connected to each other via optical links. There is different link connectivity at each of these levels.   </a:t>
            </a:r>
          </a:p>
          <a:p>
            <a:pPr marL="171450" indent="-171450">
              <a:buFontTx/>
              <a:buChar char="-"/>
            </a:pPr>
            <a:r>
              <a:rPr lang="en-US" dirty="0"/>
              <a:t>Structure of a</a:t>
            </a:r>
            <a:r>
              <a:rPr lang="en-US" baseline="0" dirty="0"/>
              <a:t> Cray XC style dragonfly network. Routers within a group are arranged in a two dimensional matrix and there are different types of links at each level. </a:t>
            </a:r>
          </a:p>
          <a:p>
            <a:pPr marL="171450" indent="-171450">
              <a:buFontTx/>
              <a:buChar char="-"/>
            </a:pPr>
            <a:r>
              <a:rPr lang="en-US" baseline="0" dirty="0"/>
              <a:t>Routers arranged in a row are connected in an all to all fashion via green electrical links. Chassis. </a:t>
            </a:r>
          </a:p>
          <a:p>
            <a:pPr marL="171450" indent="-171450">
              <a:buFontTx/>
              <a:buChar char="-"/>
            </a:pPr>
            <a:r>
              <a:rPr lang="en-US" baseline="0" dirty="0"/>
              <a:t>Across the rows, routers in the same columns are connected to each other via 3 black links. </a:t>
            </a:r>
          </a:p>
          <a:p>
            <a:pPr marL="171450" indent="-171450">
              <a:buFontTx/>
              <a:buChar char="-"/>
            </a:pPr>
            <a:r>
              <a:rPr lang="en-US" baseline="0" dirty="0"/>
              <a:t>Across the groups, 12x or 24x optical cables are used. If this optical cable between two groups fails, then one has to reach the group via non-minimal path.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Fat tree networks are</a:t>
            </a:r>
            <a:r>
              <a:rPr lang="en-US" sz="1200" kern="1200" baseline="0" dirty="0">
                <a:solidFill>
                  <a:schemeClr val="tx1"/>
                </a:solidFill>
                <a:effectLst/>
                <a:latin typeface="+mn-lt"/>
                <a:ea typeface="+mn-ea"/>
                <a:cs typeface="+mn-cs"/>
              </a:rPr>
              <a:t> also based on high-radix switches. They use static routing though which involves routing tables that need to be rebuild once the network configuration is modified. Job placement is the key to reduce interference in fat tree networks. If the application spans one pod or less than one pod then the routing doesn’t go to top level switches.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125AA05-A8B4-444D-A9D1-5C6E14120275}" type="slidenum">
              <a:rPr lang="en-US" smtClean="0"/>
              <a:t>16</a:t>
            </a:fld>
            <a:endParaRPr lang="en-US"/>
          </a:p>
        </p:txBody>
      </p:sp>
    </p:spTree>
    <p:extLst>
      <p:ext uri="{BB962C8B-B14F-4D97-AF65-F5344CB8AC3E}">
        <p14:creationId xmlns:p14="http://schemas.microsoft.com/office/powerpoint/2010/main" val="1052241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AA7A1A-8011-3A42-91B8-EE1BD44E4455}" type="slidenum">
              <a:rPr lang="en-US" smtClean="0"/>
              <a:t>19</a:t>
            </a:fld>
            <a:endParaRPr lang="en-US"/>
          </a:p>
        </p:txBody>
      </p:sp>
    </p:spTree>
    <p:extLst>
      <p:ext uri="{BB962C8B-B14F-4D97-AF65-F5344CB8AC3E}">
        <p14:creationId xmlns:p14="http://schemas.microsoft.com/office/powerpoint/2010/main" val="4053299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AA7A1A-8011-3A42-91B8-EE1BD44E4455}" type="slidenum">
              <a:rPr lang="en-US" smtClean="0"/>
              <a:t>20</a:t>
            </a:fld>
            <a:endParaRPr lang="en-US"/>
          </a:p>
        </p:txBody>
      </p:sp>
    </p:spTree>
    <p:extLst>
      <p:ext uri="{BB962C8B-B14F-4D97-AF65-F5344CB8AC3E}">
        <p14:creationId xmlns:p14="http://schemas.microsoft.com/office/powerpoint/2010/main" val="8327738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pic>
        <p:nvPicPr>
          <p:cNvPr id="37" name="Picture 36" descr="aerial view of Argonne with APS in front 5730-00068.jpg"/>
          <p:cNvPicPr>
            <a:picLocks noChangeAspect="1"/>
          </p:cNvPicPr>
          <p:nvPr userDrawn="1"/>
        </p:nvPicPr>
        <p:blipFill rotWithShape="1">
          <a:blip r:embed="rId2" cstate="email">
            <a:extLst>
              <a:ext uri="{28A0092B-C50C-407E-A947-70E740481C1C}">
                <a14:useLocalDpi xmlns:a14="http://schemas.microsoft.com/office/drawing/2010/main" val="0"/>
              </a:ext>
            </a:extLst>
          </a:blip>
          <a:srcRect t="10682" b="7135"/>
          <a:stretch/>
        </p:blipFill>
        <p:spPr>
          <a:xfrm>
            <a:off x="0" y="0"/>
            <a:ext cx="9144000" cy="4488688"/>
          </a:xfrm>
          <a:prstGeom prst="rect">
            <a:avLst/>
          </a:prstGeom>
        </p:spPr>
      </p:pic>
      <p:sp>
        <p:nvSpPr>
          <p:cNvPr id="3" name="Text Placeholder 2"/>
          <p:cNvSpPr>
            <a:spLocks noGrp="1"/>
          </p:cNvSpPr>
          <p:nvPr>
            <p:ph type="body" sz="quarter" idx="10" hasCustomPrompt="1"/>
          </p:nvPr>
        </p:nvSpPr>
        <p:spPr>
          <a:xfrm>
            <a:off x="0" y="-10684"/>
            <a:ext cx="9143999" cy="4499372"/>
          </a:xfrm>
          <a:solidFill>
            <a:schemeClr val="accent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SECTION BREAK TITLE</a:t>
            </a:r>
          </a:p>
        </p:txBody>
      </p:sp>
      <p:sp>
        <p:nvSpPr>
          <p:cNvPr id="4" name="Slide Number Placeholder 3"/>
          <p:cNvSpPr>
            <a:spLocks noGrp="1"/>
          </p:cNvSpPr>
          <p:nvPr>
            <p:ph type="sldNum" sz="quarter" idx="11"/>
          </p:nvPr>
        </p:nvSpPr>
        <p:spPr/>
        <p:txBody>
          <a:bodyPr/>
          <a:lstStyle/>
          <a:p>
            <a:fld id="{AEFAAC5A-9C4F-4278-920D-DF2BAB595749}" type="slidenum">
              <a:rPr lang="en-US" smtClean="0"/>
              <a:pPr/>
              <a:t>‹#›</a:t>
            </a:fld>
            <a:endParaRPr lang="en-US" dirty="0"/>
          </a:p>
        </p:txBody>
      </p:sp>
    </p:spTree>
    <p:extLst>
      <p:ext uri="{BB962C8B-B14F-4D97-AF65-F5344CB8AC3E}">
        <p14:creationId xmlns:p14="http://schemas.microsoft.com/office/powerpoint/2010/main" val="18618193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IMAGES - Bottom horizont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dirty="0"/>
          </a:p>
        </p:txBody>
      </p:sp>
      <p:sp>
        <p:nvSpPr>
          <p:cNvPr id="7" name="Text Placeholder 5"/>
          <p:cNvSpPr>
            <a:spLocks noGrp="1"/>
          </p:cNvSpPr>
          <p:nvPr>
            <p:ph type="body" sz="quarter" idx="12" hasCustomPrompt="1"/>
          </p:nvPr>
        </p:nvSpPr>
        <p:spPr>
          <a:xfrm>
            <a:off x="457201" y="1016890"/>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
        <p:nvSpPr>
          <p:cNvPr id="4" name="Text Placeholder 3"/>
          <p:cNvSpPr>
            <a:spLocks noGrp="1"/>
          </p:cNvSpPr>
          <p:nvPr>
            <p:ph type="body" sz="quarter" idx="13"/>
          </p:nvPr>
        </p:nvSpPr>
        <p:spPr>
          <a:xfrm>
            <a:off x="457200" y="1408347"/>
            <a:ext cx="4114800" cy="1287809"/>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800"/>
            </a:lvl4pPr>
            <a:lvl5pPr marL="1084263" indent="-171450">
              <a:spcBef>
                <a:spcPts val="0"/>
              </a:spcBef>
              <a:defRPr sz="1800"/>
            </a:lvl5pPr>
          </a:lstStyle>
          <a:p>
            <a:pPr lvl="0"/>
            <a:r>
              <a:rPr lang="en-US"/>
              <a:t>Click to edit Master text styles</a:t>
            </a:r>
          </a:p>
          <a:p>
            <a:pPr lvl="1"/>
            <a:r>
              <a:rPr lang="en-US"/>
              <a:t>Second level</a:t>
            </a:r>
          </a:p>
          <a:p>
            <a:pPr lvl="2"/>
            <a:r>
              <a:rPr lang="en-US"/>
              <a:t>Third level</a:t>
            </a:r>
          </a:p>
        </p:txBody>
      </p:sp>
      <p:sp>
        <p:nvSpPr>
          <p:cNvPr id="15" name="Text Placeholder 3"/>
          <p:cNvSpPr>
            <a:spLocks noGrp="1"/>
          </p:cNvSpPr>
          <p:nvPr>
            <p:ph type="body" sz="quarter" idx="14"/>
          </p:nvPr>
        </p:nvSpPr>
        <p:spPr>
          <a:xfrm>
            <a:off x="4716215" y="1408347"/>
            <a:ext cx="4114800" cy="1287809"/>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800"/>
            </a:lvl4pPr>
            <a:lvl5pPr marL="1084263" indent="-171450">
              <a:spcBef>
                <a:spcPts val="0"/>
              </a:spcBef>
              <a:defRPr sz="1800"/>
            </a:lvl5pPr>
          </a:lstStyle>
          <a:p>
            <a:pPr lvl="0"/>
            <a:r>
              <a:rPr lang="en-US"/>
              <a:t>Click to edit Master text styles</a:t>
            </a:r>
          </a:p>
          <a:p>
            <a:pPr lvl="1"/>
            <a:r>
              <a:rPr lang="en-US"/>
              <a:t>Second level</a:t>
            </a:r>
          </a:p>
          <a:p>
            <a:pPr lvl="2"/>
            <a:r>
              <a:rPr lang="en-US"/>
              <a:t>Third level</a:t>
            </a:r>
          </a:p>
        </p:txBody>
      </p:sp>
      <p:sp>
        <p:nvSpPr>
          <p:cNvPr id="10" name="Picture Placeholder 4"/>
          <p:cNvSpPr>
            <a:spLocks noGrp="1"/>
          </p:cNvSpPr>
          <p:nvPr>
            <p:ph type="pic" sz="quarter" idx="15" hasCustomPrompt="1"/>
          </p:nvPr>
        </p:nvSpPr>
        <p:spPr>
          <a:xfrm>
            <a:off x="464146" y="2711336"/>
            <a:ext cx="4023360" cy="1714500"/>
          </a:xfrm>
          <a:solidFill>
            <a:schemeClr val="bg1">
              <a:lumMod val="75000"/>
            </a:schemeClr>
          </a:solidFill>
        </p:spPr>
        <p:txBody>
          <a:bodyPr tIns="274320"/>
          <a:lstStyle>
            <a:lvl1pPr marL="0" indent="0" algn="ctr">
              <a:buNone/>
              <a:defRPr baseline="0"/>
            </a:lvl1pPr>
          </a:lstStyle>
          <a:p>
            <a:r>
              <a:rPr lang="en-US" dirty="0"/>
              <a:t>Click icon to insert an image</a:t>
            </a:r>
          </a:p>
        </p:txBody>
      </p:sp>
      <p:sp>
        <p:nvSpPr>
          <p:cNvPr id="11" name="Picture Placeholder 4"/>
          <p:cNvSpPr>
            <a:spLocks noGrp="1"/>
          </p:cNvSpPr>
          <p:nvPr>
            <p:ph type="pic" sz="quarter" idx="16" hasCustomPrompt="1"/>
          </p:nvPr>
        </p:nvSpPr>
        <p:spPr>
          <a:xfrm>
            <a:off x="4730864" y="2711336"/>
            <a:ext cx="4023360" cy="1714500"/>
          </a:xfrm>
          <a:solidFill>
            <a:schemeClr val="bg1">
              <a:lumMod val="75000"/>
            </a:schemeClr>
          </a:solidFill>
        </p:spPr>
        <p:txBody>
          <a:bodyPr tIns="27432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p:txBody>
          <a:bodyPr/>
          <a:lstStyle>
            <a:lvl1pPr>
              <a:defRPr baseline="0"/>
            </a:lvl1pPr>
          </a:lstStyle>
          <a:p>
            <a:r>
              <a:rPr lang="en-US" dirty="0"/>
              <a:t>TWO IMAGES – bottom HORIZONTAL</a:t>
            </a:r>
            <a:br>
              <a:rPr lang="en-US" dirty="0"/>
            </a:br>
            <a:r>
              <a:rPr lang="en-US" dirty="0"/>
              <a:t>WITH CAPTIONS</a:t>
            </a:r>
          </a:p>
        </p:txBody>
      </p:sp>
      <p:sp>
        <p:nvSpPr>
          <p:cNvPr id="12" name="TextBox 11"/>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
        <p:nvSpPr>
          <p:cNvPr id="8" name="Text Placeholder 7"/>
          <p:cNvSpPr>
            <a:spLocks noGrp="1"/>
          </p:cNvSpPr>
          <p:nvPr>
            <p:ph type="body" sz="quarter" idx="17"/>
          </p:nvPr>
        </p:nvSpPr>
        <p:spPr>
          <a:xfrm>
            <a:off x="476266" y="4434669"/>
            <a:ext cx="3995723" cy="359070"/>
          </a:xfrm>
        </p:spPr>
        <p:txBody>
          <a:bodyPr/>
          <a:lstStyle>
            <a:lvl1pPr marL="0" indent="0">
              <a:buNone/>
              <a:defRPr sz="1200"/>
            </a:lvl1pPr>
          </a:lstStyle>
          <a:p>
            <a:pPr lvl="0"/>
            <a:r>
              <a:rPr lang="en-US"/>
              <a:t>Click to edit Master text styles</a:t>
            </a:r>
          </a:p>
        </p:txBody>
      </p:sp>
      <p:sp>
        <p:nvSpPr>
          <p:cNvPr id="13" name="Text Placeholder 7"/>
          <p:cNvSpPr>
            <a:spLocks noGrp="1"/>
          </p:cNvSpPr>
          <p:nvPr>
            <p:ph type="body" sz="quarter" idx="18"/>
          </p:nvPr>
        </p:nvSpPr>
        <p:spPr>
          <a:xfrm>
            <a:off x="4750290" y="4444194"/>
            <a:ext cx="3995723" cy="359070"/>
          </a:xfrm>
        </p:spPr>
        <p:txBody>
          <a:bodyPr/>
          <a:lstStyle>
            <a:lvl1pPr marL="0" indent="0">
              <a:buNone/>
              <a:defRPr sz="1200"/>
            </a:lvl1pPr>
          </a:lstStyle>
          <a:p>
            <a:pPr lvl="0"/>
            <a:r>
              <a:rPr lang="en-US"/>
              <a:t>Click to edit Master text styles</a:t>
            </a:r>
          </a:p>
        </p:txBody>
      </p:sp>
    </p:spTree>
    <p:extLst>
      <p:ext uri="{BB962C8B-B14F-4D97-AF65-F5344CB8AC3E}">
        <p14:creationId xmlns:p14="http://schemas.microsoft.com/office/powerpoint/2010/main" val="12145752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LRG IMAGES - top horizont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dirty="0"/>
          </a:p>
        </p:txBody>
      </p:sp>
      <p:sp>
        <p:nvSpPr>
          <p:cNvPr id="4" name="Text Placeholder 3"/>
          <p:cNvSpPr>
            <a:spLocks noGrp="1"/>
          </p:cNvSpPr>
          <p:nvPr>
            <p:ph type="body" sz="quarter" idx="13"/>
          </p:nvPr>
        </p:nvSpPr>
        <p:spPr>
          <a:xfrm>
            <a:off x="488732" y="4106864"/>
            <a:ext cx="4114800" cy="686876"/>
          </a:xfrm>
        </p:spPr>
        <p:txBody>
          <a:bodyPr tIns="9144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a:t>Click to edit Master text styles</a:t>
            </a:r>
          </a:p>
          <a:p>
            <a:pPr lvl="1"/>
            <a:r>
              <a:rPr lang="en-US"/>
              <a:t>Second level</a:t>
            </a:r>
          </a:p>
        </p:txBody>
      </p:sp>
      <p:sp>
        <p:nvSpPr>
          <p:cNvPr id="15" name="Text Placeholder 3"/>
          <p:cNvSpPr>
            <a:spLocks noGrp="1"/>
          </p:cNvSpPr>
          <p:nvPr>
            <p:ph type="body" sz="quarter" idx="14"/>
          </p:nvPr>
        </p:nvSpPr>
        <p:spPr>
          <a:xfrm>
            <a:off x="4716216" y="4106864"/>
            <a:ext cx="4097585" cy="686876"/>
          </a:xfrm>
        </p:spPr>
        <p:txBody>
          <a:bodyPr tIns="9144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a:t>Click to edit Master text styles</a:t>
            </a:r>
          </a:p>
          <a:p>
            <a:pPr lvl="1"/>
            <a:r>
              <a:rPr lang="en-US"/>
              <a:t>Second level</a:t>
            </a:r>
          </a:p>
        </p:txBody>
      </p:sp>
      <p:sp>
        <p:nvSpPr>
          <p:cNvPr id="9" name="Picture Placeholder 4"/>
          <p:cNvSpPr>
            <a:spLocks noGrp="1"/>
          </p:cNvSpPr>
          <p:nvPr>
            <p:ph type="pic" sz="quarter" idx="15" hasCustomPrompt="1"/>
          </p:nvPr>
        </p:nvSpPr>
        <p:spPr>
          <a:xfrm>
            <a:off x="495679" y="1420813"/>
            <a:ext cx="4023360" cy="2686050"/>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12" name="Picture Placeholder 4"/>
          <p:cNvSpPr>
            <a:spLocks noGrp="1"/>
          </p:cNvSpPr>
          <p:nvPr>
            <p:ph type="pic" sz="quarter" idx="16" hasCustomPrompt="1"/>
          </p:nvPr>
        </p:nvSpPr>
        <p:spPr>
          <a:xfrm>
            <a:off x="4709050" y="1420813"/>
            <a:ext cx="4023360" cy="2686050"/>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p:txBody>
          <a:bodyPr/>
          <a:lstStyle>
            <a:lvl1pPr>
              <a:defRPr baseline="0"/>
            </a:lvl1pPr>
          </a:lstStyle>
          <a:p>
            <a:r>
              <a:rPr lang="en-US" dirty="0"/>
              <a:t>TWO Large IMAGES w/bullets </a:t>
            </a:r>
            <a:br>
              <a:rPr lang="en-US" dirty="0"/>
            </a:br>
            <a:r>
              <a:rPr lang="en-US" dirty="0"/>
              <a:t>Headline in </a:t>
            </a:r>
            <a:r>
              <a:rPr lang="en-US" dirty="0" err="1"/>
              <a:t>arial</a:t>
            </a:r>
            <a:r>
              <a:rPr lang="en-US" dirty="0"/>
              <a:t> and all caps</a:t>
            </a:r>
          </a:p>
        </p:txBody>
      </p:sp>
      <p:sp>
        <p:nvSpPr>
          <p:cNvPr id="10" name="TextBox 9"/>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
        <p:nvSpPr>
          <p:cNvPr id="11" name="Text Placeholder 5"/>
          <p:cNvSpPr>
            <a:spLocks noGrp="1"/>
          </p:cNvSpPr>
          <p:nvPr>
            <p:ph type="body" sz="quarter" idx="12" hasCustomPrompt="1"/>
          </p:nvPr>
        </p:nvSpPr>
        <p:spPr>
          <a:xfrm>
            <a:off x="457201" y="1009912"/>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Tree>
    <p:extLst>
      <p:ext uri="{BB962C8B-B14F-4D97-AF65-F5344CB8AC3E}">
        <p14:creationId xmlns:p14="http://schemas.microsoft.com/office/powerpoint/2010/main" val="34604716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S/caption - TWO images">
    <p:spTree>
      <p:nvGrpSpPr>
        <p:cNvPr id="1" name=""/>
        <p:cNvGrpSpPr/>
        <p:nvPr/>
      </p:nvGrpSpPr>
      <p:grpSpPr>
        <a:xfrm>
          <a:off x="0" y="0"/>
          <a:ext cx="0" cy="0"/>
          <a:chOff x="0" y="0"/>
          <a:chExt cx="0" cy="0"/>
        </a:xfrm>
      </p:grpSpPr>
      <p:sp>
        <p:nvSpPr>
          <p:cNvPr id="9" name="Picture Placeholder 4"/>
          <p:cNvSpPr>
            <a:spLocks noGrp="1" noChangeAspect="1"/>
          </p:cNvSpPr>
          <p:nvPr>
            <p:ph type="pic" sz="quarter" idx="15" hasCustomPrompt="1"/>
          </p:nvPr>
        </p:nvSpPr>
        <p:spPr>
          <a:xfrm>
            <a:off x="676630" y="1417046"/>
            <a:ext cx="3790374" cy="2808115"/>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10" name="Text Placeholder 5"/>
          <p:cNvSpPr>
            <a:spLocks noGrp="1"/>
          </p:cNvSpPr>
          <p:nvPr>
            <p:ph type="body" sz="quarter" idx="17" hasCustomPrompt="1"/>
          </p:nvPr>
        </p:nvSpPr>
        <p:spPr>
          <a:xfrm>
            <a:off x="676630" y="4256434"/>
            <a:ext cx="3840480" cy="438773"/>
          </a:xfrm>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a:t>Image Caption</a:t>
            </a:r>
          </a:p>
          <a:p>
            <a:r>
              <a:rPr lang="en-US" dirty="0"/>
              <a:t>Image Caption </a:t>
            </a:r>
          </a:p>
          <a:p>
            <a:r>
              <a:rPr lang="en-US" dirty="0"/>
              <a:t>Image Caption </a:t>
            </a:r>
          </a:p>
          <a:p>
            <a:r>
              <a:rPr lang="en-US" dirty="0"/>
              <a:t> </a:t>
            </a:r>
          </a:p>
        </p:txBody>
      </p:sp>
      <p:sp>
        <p:nvSpPr>
          <p:cNvPr id="2" name="Title 1"/>
          <p:cNvSpPr>
            <a:spLocks noGrp="1"/>
          </p:cNvSpPr>
          <p:nvPr>
            <p:ph type="title" hasCustomPrompt="1"/>
          </p:nvPr>
        </p:nvSpPr>
        <p:spPr/>
        <p:txBody>
          <a:bodyPr/>
          <a:lstStyle>
            <a:lvl1pPr>
              <a:defRPr/>
            </a:lvl1pPr>
          </a:lstStyle>
          <a:p>
            <a:r>
              <a:rPr lang="en-US" dirty="0"/>
              <a:t>TWO IMAGES with captions</a:t>
            </a:r>
            <a:br>
              <a:rPr lang="en-US" dirty="0"/>
            </a:br>
            <a:r>
              <a:rPr lang="en-US" dirty="0"/>
              <a:t>Headline in </a:t>
            </a:r>
            <a:r>
              <a:rPr lang="en-US" dirty="0" err="1"/>
              <a:t>arial</a:t>
            </a:r>
            <a:r>
              <a:rPr lang="en-US" dirty="0"/>
              <a:t> and all caps</a:t>
            </a:r>
          </a:p>
        </p:txBody>
      </p:sp>
      <p:sp>
        <p:nvSpPr>
          <p:cNvPr id="4" name="Slide Number Placeholder 3"/>
          <p:cNvSpPr>
            <a:spLocks noGrp="1"/>
          </p:cNvSpPr>
          <p:nvPr>
            <p:ph type="sldNum" sz="quarter" idx="19"/>
          </p:nvPr>
        </p:nvSpPr>
        <p:spPr/>
        <p:txBody>
          <a:bodyPr/>
          <a:lstStyle/>
          <a:p>
            <a:fld id="{AEFAAC5A-9C4F-4278-920D-DF2BAB595749}" type="slidenum">
              <a:rPr lang="en-US" smtClean="0"/>
              <a:pPr/>
              <a:t>‹#›</a:t>
            </a:fld>
            <a:endParaRPr lang="en-US" dirty="0"/>
          </a:p>
        </p:txBody>
      </p:sp>
      <p:sp>
        <p:nvSpPr>
          <p:cNvPr id="14" name="Text Placeholder 5"/>
          <p:cNvSpPr>
            <a:spLocks noGrp="1"/>
          </p:cNvSpPr>
          <p:nvPr>
            <p:ph type="body" sz="quarter" idx="12" hasCustomPrompt="1"/>
          </p:nvPr>
        </p:nvSpPr>
        <p:spPr>
          <a:xfrm>
            <a:off x="457201" y="1009912"/>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
        <p:nvSpPr>
          <p:cNvPr id="16" name="Picture Placeholder 4"/>
          <p:cNvSpPr>
            <a:spLocks noGrp="1" noChangeAspect="1"/>
          </p:cNvSpPr>
          <p:nvPr>
            <p:ph type="pic" sz="quarter" idx="21" hasCustomPrompt="1"/>
          </p:nvPr>
        </p:nvSpPr>
        <p:spPr>
          <a:xfrm>
            <a:off x="4765130" y="1416462"/>
            <a:ext cx="3790374" cy="2808115"/>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17" name="Text Placeholder 5"/>
          <p:cNvSpPr>
            <a:spLocks noGrp="1"/>
          </p:cNvSpPr>
          <p:nvPr>
            <p:ph type="body" sz="quarter" idx="22" hasCustomPrompt="1"/>
          </p:nvPr>
        </p:nvSpPr>
        <p:spPr>
          <a:xfrm>
            <a:off x="4765130" y="4255850"/>
            <a:ext cx="3840480" cy="438773"/>
          </a:xfrm>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a:t>Image Caption</a:t>
            </a:r>
          </a:p>
          <a:p>
            <a:r>
              <a:rPr lang="en-US" dirty="0"/>
              <a:t>Image Caption </a:t>
            </a:r>
          </a:p>
          <a:p>
            <a:r>
              <a:rPr lang="en-US" dirty="0"/>
              <a:t>Image Caption </a:t>
            </a:r>
          </a:p>
          <a:p>
            <a:r>
              <a:rPr lang="en-US" dirty="0"/>
              <a:t> </a:t>
            </a:r>
          </a:p>
        </p:txBody>
      </p:sp>
      <p:sp>
        <p:nvSpPr>
          <p:cNvPr id="11" name="TextBox 10"/>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281719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IMAGES">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dirty="0"/>
          </a:p>
        </p:txBody>
      </p:sp>
      <p:sp>
        <p:nvSpPr>
          <p:cNvPr id="7" name="Text Placeholder 5"/>
          <p:cNvSpPr>
            <a:spLocks noGrp="1"/>
          </p:cNvSpPr>
          <p:nvPr>
            <p:ph type="body" sz="quarter" idx="12" hasCustomPrompt="1"/>
          </p:nvPr>
        </p:nvSpPr>
        <p:spPr>
          <a:xfrm>
            <a:off x="457201" y="1019437"/>
            <a:ext cx="8372901" cy="364070"/>
          </a:xfrm>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
        <p:nvSpPr>
          <p:cNvPr id="4" name="Text Placeholder 3"/>
          <p:cNvSpPr>
            <a:spLocks noGrp="1"/>
          </p:cNvSpPr>
          <p:nvPr>
            <p:ph type="body" sz="quarter" idx="13"/>
          </p:nvPr>
        </p:nvSpPr>
        <p:spPr>
          <a:xfrm>
            <a:off x="495879" y="2854960"/>
            <a:ext cx="2465584" cy="1609958"/>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defRPr sz="1200"/>
            </a:lvl4pPr>
            <a:lvl5pPr marL="1084263" indent="-171450">
              <a:defRPr sz="1200"/>
            </a:lvl5pPr>
          </a:lstStyle>
          <a:p>
            <a:pPr lvl="0"/>
            <a:r>
              <a:rPr lang="en-US"/>
              <a:t>Click to edit Master text styles</a:t>
            </a:r>
          </a:p>
          <a:p>
            <a:pPr lvl="1"/>
            <a:r>
              <a:rPr lang="en-US"/>
              <a:t>Second level</a:t>
            </a:r>
          </a:p>
          <a:p>
            <a:pPr lvl="2"/>
            <a:r>
              <a:rPr lang="en-US"/>
              <a:t>Third level</a:t>
            </a:r>
          </a:p>
        </p:txBody>
      </p:sp>
      <p:sp>
        <p:nvSpPr>
          <p:cNvPr id="15" name="Text Placeholder 3"/>
          <p:cNvSpPr>
            <a:spLocks noGrp="1"/>
          </p:cNvSpPr>
          <p:nvPr>
            <p:ph type="body" sz="quarter" idx="14"/>
          </p:nvPr>
        </p:nvSpPr>
        <p:spPr>
          <a:xfrm>
            <a:off x="3381086" y="2854960"/>
            <a:ext cx="2465584" cy="1609958"/>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defRPr sz="1200"/>
            </a:lvl4pPr>
            <a:lvl5pPr marL="1084263" indent="-171450">
              <a:defRPr sz="1200"/>
            </a:lvl5pPr>
          </a:lstStyle>
          <a:p>
            <a:pPr lvl="0"/>
            <a:r>
              <a:rPr lang="en-US"/>
              <a:t>Click to edit Master text styles</a:t>
            </a:r>
          </a:p>
          <a:p>
            <a:pPr lvl="1"/>
            <a:r>
              <a:rPr lang="en-US"/>
              <a:t>Second level</a:t>
            </a:r>
          </a:p>
          <a:p>
            <a:pPr lvl="2"/>
            <a:r>
              <a:rPr lang="en-US"/>
              <a:t>Third level</a:t>
            </a:r>
          </a:p>
        </p:txBody>
      </p:sp>
      <p:sp>
        <p:nvSpPr>
          <p:cNvPr id="9" name="Picture Placeholder 4"/>
          <p:cNvSpPr>
            <a:spLocks noGrp="1" noChangeAspect="1"/>
          </p:cNvSpPr>
          <p:nvPr>
            <p:ph type="pic" sz="quarter" idx="15" hasCustomPrompt="1"/>
          </p:nvPr>
        </p:nvSpPr>
        <p:spPr>
          <a:xfrm>
            <a:off x="503079" y="1415695"/>
            <a:ext cx="2361244" cy="1365433"/>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12" name="Picture Placeholder 4"/>
          <p:cNvSpPr>
            <a:spLocks noGrp="1" noChangeAspect="1"/>
          </p:cNvSpPr>
          <p:nvPr>
            <p:ph type="pic" sz="quarter" idx="16" hasCustomPrompt="1"/>
          </p:nvPr>
        </p:nvSpPr>
        <p:spPr>
          <a:xfrm>
            <a:off x="3388286" y="1415695"/>
            <a:ext cx="2361244" cy="1365433"/>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17" name="Text Placeholder 3"/>
          <p:cNvSpPr>
            <a:spLocks noGrp="1"/>
          </p:cNvSpPr>
          <p:nvPr>
            <p:ph type="body" sz="quarter" idx="19"/>
          </p:nvPr>
        </p:nvSpPr>
        <p:spPr>
          <a:xfrm>
            <a:off x="6261696" y="2856834"/>
            <a:ext cx="2465584" cy="1609958"/>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defRPr sz="1200"/>
            </a:lvl4pPr>
            <a:lvl5pPr marL="1084263" indent="-171450">
              <a:defRPr sz="1200"/>
            </a:lvl5pPr>
          </a:lstStyle>
          <a:p>
            <a:pPr lvl="0"/>
            <a:r>
              <a:rPr lang="en-US"/>
              <a:t>Click to edit Master text styles</a:t>
            </a:r>
          </a:p>
          <a:p>
            <a:pPr lvl="1"/>
            <a:r>
              <a:rPr lang="en-US"/>
              <a:t>Second level</a:t>
            </a:r>
          </a:p>
          <a:p>
            <a:pPr lvl="2"/>
            <a:r>
              <a:rPr lang="en-US"/>
              <a:t>Third level</a:t>
            </a:r>
          </a:p>
        </p:txBody>
      </p:sp>
      <p:sp>
        <p:nvSpPr>
          <p:cNvPr id="18" name="Picture Placeholder 4"/>
          <p:cNvSpPr>
            <a:spLocks noGrp="1" noChangeAspect="1"/>
          </p:cNvSpPr>
          <p:nvPr>
            <p:ph type="pic" sz="quarter" idx="20" hasCustomPrompt="1"/>
          </p:nvPr>
        </p:nvSpPr>
        <p:spPr>
          <a:xfrm>
            <a:off x="6268896" y="1417569"/>
            <a:ext cx="2361244" cy="1365433"/>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p:txBody>
          <a:bodyPr/>
          <a:lstStyle>
            <a:lvl1pPr>
              <a:defRPr/>
            </a:lvl1pPr>
          </a:lstStyle>
          <a:p>
            <a:r>
              <a:rPr lang="en-US" dirty="0"/>
              <a:t>THREE IMAGES – HORIZONTAL</a:t>
            </a:r>
            <a:br>
              <a:rPr lang="en-US" dirty="0"/>
            </a:br>
            <a:r>
              <a:rPr lang="en-US" dirty="0"/>
              <a:t>Headline in </a:t>
            </a:r>
            <a:r>
              <a:rPr lang="en-US" dirty="0" err="1"/>
              <a:t>arial</a:t>
            </a:r>
            <a:r>
              <a:rPr lang="en-US" dirty="0"/>
              <a:t> and all caps</a:t>
            </a:r>
          </a:p>
        </p:txBody>
      </p:sp>
      <p:sp>
        <p:nvSpPr>
          <p:cNvPr id="13" name="TextBox 12"/>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41748870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S/captions/bullets - FOUR Images">
    <p:spTree>
      <p:nvGrpSpPr>
        <p:cNvPr id="1" name=""/>
        <p:cNvGrpSpPr/>
        <p:nvPr/>
      </p:nvGrpSpPr>
      <p:grpSpPr>
        <a:xfrm>
          <a:off x="0" y="0"/>
          <a:ext cx="0" cy="0"/>
          <a:chOff x="0" y="0"/>
          <a:chExt cx="0" cy="0"/>
        </a:xfrm>
      </p:grpSpPr>
      <p:sp>
        <p:nvSpPr>
          <p:cNvPr id="5" name="Picture Placeholder 4"/>
          <p:cNvSpPr>
            <a:spLocks noGrp="1" noChangeAspect="1"/>
          </p:cNvSpPr>
          <p:nvPr>
            <p:ph type="pic" sz="quarter" idx="13" hasCustomPrompt="1"/>
          </p:nvPr>
        </p:nvSpPr>
        <p:spPr>
          <a:xfrm>
            <a:off x="218127" y="1418980"/>
            <a:ext cx="2240280" cy="1678712"/>
          </a:xfrm>
          <a:solidFill>
            <a:schemeClr val="bg1">
              <a:lumMod val="75000"/>
            </a:schemeClr>
          </a:solidFill>
        </p:spPr>
        <p:txBody>
          <a:bodyPr lIns="0" tIns="731520" anchor="t" anchorCtr="0"/>
          <a:lstStyle>
            <a:lvl1pPr marL="0" indent="0" algn="ctr">
              <a:buNone/>
              <a:defRPr baseline="0"/>
            </a:lvl1pPr>
          </a:lstStyle>
          <a:p>
            <a:r>
              <a:rPr lang="en-US" dirty="0"/>
              <a:t>Click icon to insert an image</a:t>
            </a:r>
          </a:p>
        </p:txBody>
      </p:sp>
      <p:sp>
        <p:nvSpPr>
          <p:cNvPr id="9" name="Picture Placeholder 4"/>
          <p:cNvSpPr>
            <a:spLocks noGrp="1" noChangeAspect="1"/>
          </p:cNvSpPr>
          <p:nvPr>
            <p:ph type="pic" sz="quarter" idx="15" hasCustomPrompt="1"/>
          </p:nvPr>
        </p:nvSpPr>
        <p:spPr>
          <a:xfrm>
            <a:off x="2453235" y="1418980"/>
            <a:ext cx="2240280" cy="1678712"/>
          </a:xfrm>
          <a:solidFill>
            <a:schemeClr val="bg1">
              <a:lumMod val="85000"/>
            </a:schemeClr>
          </a:solidFill>
        </p:spPr>
        <p:txBody>
          <a:bodyPr lIns="0" tIns="731520" anchor="t" anchorCtr="0"/>
          <a:lstStyle>
            <a:lvl1pPr marL="0" indent="0" algn="ctr">
              <a:buNone/>
              <a:defRPr baseline="0"/>
            </a:lvl1pPr>
          </a:lstStyle>
          <a:p>
            <a:r>
              <a:rPr lang="en-US" dirty="0"/>
              <a:t>Click icon to insert an image</a:t>
            </a:r>
          </a:p>
        </p:txBody>
      </p:sp>
      <p:sp>
        <p:nvSpPr>
          <p:cNvPr id="10" name="Picture Placeholder 4"/>
          <p:cNvSpPr>
            <a:spLocks noGrp="1" noChangeAspect="1"/>
          </p:cNvSpPr>
          <p:nvPr>
            <p:ph type="pic" sz="quarter" idx="16" hasCustomPrompt="1"/>
          </p:nvPr>
        </p:nvSpPr>
        <p:spPr>
          <a:xfrm>
            <a:off x="4688341" y="1418980"/>
            <a:ext cx="2240280" cy="1678712"/>
          </a:xfrm>
          <a:solidFill>
            <a:schemeClr val="bg1">
              <a:lumMod val="75000"/>
            </a:schemeClr>
          </a:solidFill>
        </p:spPr>
        <p:txBody>
          <a:bodyPr lIns="0" tIns="731520" anchor="t" anchorCtr="0"/>
          <a:lstStyle>
            <a:lvl1pPr marL="0" indent="0" algn="ctr">
              <a:buNone/>
              <a:defRPr baseline="0"/>
            </a:lvl1pPr>
          </a:lstStyle>
          <a:p>
            <a:r>
              <a:rPr lang="en-US" dirty="0"/>
              <a:t>Click icon to insert an image</a:t>
            </a:r>
          </a:p>
        </p:txBody>
      </p:sp>
      <p:sp>
        <p:nvSpPr>
          <p:cNvPr id="11" name="Picture Placeholder 4"/>
          <p:cNvSpPr>
            <a:spLocks noGrp="1" noChangeAspect="1"/>
          </p:cNvSpPr>
          <p:nvPr>
            <p:ph type="pic" sz="quarter" idx="17" hasCustomPrompt="1"/>
          </p:nvPr>
        </p:nvSpPr>
        <p:spPr>
          <a:xfrm>
            <a:off x="6906022" y="1418980"/>
            <a:ext cx="2240280" cy="1678712"/>
          </a:xfrm>
          <a:solidFill>
            <a:schemeClr val="bg1">
              <a:lumMod val="85000"/>
            </a:schemeClr>
          </a:solidFill>
        </p:spPr>
        <p:txBody>
          <a:bodyPr lIns="0" tIns="731520" anchor="t" anchorCtr="0"/>
          <a:lstStyle>
            <a:lvl1pPr marL="0" indent="0" algn="ctr">
              <a:buNone/>
              <a:defRPr baseline="0"/>
            </a:lvl1pPr>
          </a:lstStyle>
          <a:p>
            <a:r>
              <a:rPr lang="en-US" dirty="0"/>
              <a:t>Click icon to insert an image</a:t>
            </a:r>
          </a:p>
        </p:txBody>
      </p:sp>
      <p:sp>
        <p:nvSpPr>
          <p:cNvPr id="8" name="Text Placeholder 7"/>
          <p:cNvSpPr>
            <a:spLocks noGrp="1"/>
          </p:cNvSpPr>
          <p:nvPr>
            <p:ph type="body" sz="quarter" idx="14"/>
          </p:nvPr>
        </p:nvSpPr>
        <p:spPr>
          <a:xfrm>
            <a:off x="469900" y="3672521"/>
            <a:ext cx="8434552" cy="1086330"/>
          </a:xfrm>
          <a:noFill/>
        </p:spPr>
        <p:txBody>
          <a:bodyPr lIns="0" tIns="91440"/>
          <a:lstStyle>
            <a:lvl1pPr>
              <a:defRPr sz="2000">
                <a:solidFill>
                  <a:srgbClr val="000000"/>
                </a:solidFill>
              </a:defRPr>
            </a:lvl1pPr>
            <a:lvl2pPr>
              <a:defRPr sz="2000">
                <a:solidFill>
                  <a:srgbClr val="000000"/>
                </a:solidFill>
              </a:defRPr>
            </a:lvl2pPr>
            <a:lvl3pPr>
              <a:defRPr sz="2000">
                <a:solidFill>
                  <a:srgbClr val="000000"/>
                </a:solidFill>
              </a:defRPr>
            </a:lvl3pPr>
            <a:lvl4pPr>
              <a:defRPr sz="2000">
                <a:solidFill>
                  <a:srgbClr val="000000"/>
                </a:solidFill>
              </a:defRPr>
            </a:lvl4pPr>
            <a:lvl5pPr>
              <a:defRPr sz="2000">
                <a:solidFill>
                  <a:srgbClr val="000000"/>
                </a:solidFill>
              </a:defRPr>
            </a:lvl5pPr>
          </a:lstStyle>
          <a:p>
            <a:pPr lvl="0"/>
            <a:r>
              <a:rPr lang="en-US"/>
              <a:t>Click to edit Master text styles</a:t>
            </a:r>
          </a:p>
          <a:p>
            <a:pPr lvl="1"/>
            <a:r>
              <a:rPr lang="en-US"/>
              <a:t>Second level</a:t>
            </a:r>
          </a:p>
        </p:txBody>
      </p:sp>
      <p:sp>
        <p:nvSpPr>
          <p:cNvPr id="3" name="Title 2"/>
          <p:cNvSpPr>
            <a:spLocks noGrp="1"/>
          </p:cNvSpPr>
          <p:nvPr>
            <p:ph type="title" hasCustomPrompt="1"/>
          </p:nvPr>
        </p:nvSpPr>
        <p:spPr/>
        <p:txBody>
          <a:bodyPr/>
          <a:lstStyle>
            <a:lvl1pPr algn="l" defTabSz="457200" rtl="0" eaLnBrk="1" latinLnBrk="0" hangingPunct="1">
              <a:lnSpc>
                <a:spcPct val="95000"/>
              </a:lnSpc>
              <a:spcBef>
                <a:spcPct val="0"/>
              </a:spcBef>
              <a:buNone/>
              <a:defRPr lang="en-US" sz="2800" b="1" i="0" kern="1200" cap="all" baseline="0" dirty="0">
                <a:solidFill>
                  <a:schemeClr val="tx1">
                    <a:lumMod val="50000"/>
                  </a:schemeClr>
                </a:solidFill>
                <a:latin typeface="+mj-lt"/>
                <a:ea typeface="+mj-ea"/>
                <a:cs typeface="+mj-cs"/>
              </a:defRPr>
            </a:lvl1pPr>
          </a:lstStyle>
          <a:p>
            <a:r>
              <a:rPr lang="en-US" dirty="0"/>
              <a:t>four images, captions and bullets</a:t>
            </a:r>
            <a:br>
              <a:rPr lang="en-US" dirty="0"/>
            </a:br>
            <a:r>
              <a:rPr lang="en-US" dirty="0"/>
              <a:t>Headline is </a:t>
            </a:r>
            <a:r>
              <a:rPr lang="en-US" dirty="0" err="1"/>
              <a:t>arial</a:t>
            </a:r>
            <a:r>
              <a:rPr lang="en-US" dirty="0"/>
              <a:t> in all caps</a:t>
            </a:r>
          </a:p>
        </p:txBody>
      </p:sp>
      <p:sp>
        <p:nvSpPr>
          <p:cNvPr id="4" name="Text Placeholder 3"/>
          <p:cNvSpPr>
            <a:spLocks noGrp="1"/>
          </p:cNvSpPr>
          <p:nvPr>
            <p:ph type="body" sz="quarter" idx="18" hasCustomPrompt="1"/>
          </p:nvPr>
        </p:nvSpPr>
        <p:spPr>
          <a:xfrm>
            <a:off x="218128" y="3127171"/>
            <a:ext cx="2238469" cy="358378"/>
          </a:xfrm>
          <a:noFill/>
        </p:spPr>
        <p:txBody>
          <a:bodyPr lIns="91440" rIns="91440"/>
          <a:lstStyle>
            <a:lvl1pPr marL="0" indent="0">
              <a:lnSpc>
                <a:spcPct val="95000"/>
              </a:lnSpc>
              <a:buNone/>
              <a:defRPr sz="1200" b="0" baseline="0">
                <a:solidFill>
                  <a:srgbClr val="000000"/>
                </a:solidFill>
              </a:defRPr>
            </a:lvl1pPr>
          </a:lstStyle>
          <a:p>
            <a:pPr lvl="0"/>
            <a:r>
              <a:rPr lang="en-US" dirty="0"/>
              <a:t>Image caption Image caption Image caption Image caption Image</a:t>
            </a:r>
          </a:p>
        </p:txBody>
      </p:sp>
      <p:sp>
        <p:nvSpPr>
          <p:cNvPr id="16" name="Text Placeholder 3"/>
          <p:cNvSpPr>
            <a:spLocks noGrp="1"/>
          </p:cNvSpPr>
          <p:nvPr>
            <p:ph type="body" sz="quarter" idx="19" hasCustomPrompt="1"/>
          </p:nvPr>
        </p:nvSpPr>
        <p:spPr>
          <a:xfrm>
            <a:off x="2442595" y="3127171"/>
            <a:ext cx="2238469" cy="358378"/>
          </a:xfrm>
          <a:noFill/>
        </p:spPr>
        <p:txBody>
          <a:bodyPr lIns="91440" rIns="91440"/>
          <a:lstStyle>
            <a:lvl1pPr marL="0" indent="0">
              <a:lnSpc>
                <a:spcPct val="95000"/>
              </a:lnSpc>
              <a:buNone/>
              <a:defRPr sz="1200" b="0">
                <a:solidFill>
                  <a:srgbClr val="000000"/>
                </a:solidFill>
              </a:defRPr>
            </a:lvl1pPr>
          </a:lstStyle>
          <a:p>
            <a:pPr lvl="0"/>
            <a:r>
              <a:rPr lang="en-US" dirty="0"/>
              <a:t>Image caption Image caption Image caption Image caption Image</a:t>
            </a:r>
          </a:p>
        </p:txBody>
      </p:sp>
      <p:sp>
        <p:nvSpPr>
          <p:cNvPr id="17" name="Text Placeholder 3"/>
          <p:cNvSpPr>
            <a:spLocks noGrp="1"/>
          </p:cNvSpPr>
          <p:nvPr>
            <p:ph type="body" sz="quarter" idx="20" hasCustomPrompt="1"/>
          </p:nvPr>
        </p:nvSpPr>
        <p:spPr>
          <a:xfrm>
            <a:off x="4681064" y="3127171"/>
            <a:ext cx="2238469" cy="358378"/>
          </a:xfrm>
          <a:noFill/>
        </p:spPr>
        <p:txBody>
          <a:bodyPr lIns="91440" rIns="91440"/>
          <a:lstStyle>
            <a:lvl1pPr marL="0" indent="0">
              <a:lnSpc>
                <a:spcPct val="95000"/>
              </a:lnSpc>
              <a:buNone/>
              <a:defRPr sz="1200" b="0">
                <a:solidFill>
                  <a:srgbClr val="000000"/>
                </a:solidFill>
              </a:defRPr>
            </a:lvl1pPr>
          </a:lstStyle>
          <a:p>
            <a:pPr lvl="0"/>
            <a:r>
              <a:rPr lang="en-US" dirty="0"/>
              <a:t>Image caption Image caption Image caption Image caption Image</a:t>
            </a:r>
          </a:p>
        </p:txBody>
      </p:sp>
      <p:sp>
        <p:nvSpPr>
          <p:cNvPr id="18" name="Text Placeholder 3"/>
          <p:cNvSpPr>
            <a:spLocks noGrp="1"/>
          </p:cNvSpPr>
          <p:nvPr>
            <p:ph type="body" sz="quarter" idx="21" hasCustomPrompt="1"/>
          </p:nvPr>
        </p:nvSpPr>
        <p:spPr>
          <a:xfrm>
            <a:off x="6905532" y="3127171"/>
            <a:ext cx="2238469" cy="358378"/>
          </a:xfrm>
          <a:noFill/>
        </p:spPr>
        <p:txBody>
          <a:bodyPr lIns="91440" rIns="91440"/>
          <a:lstStyle>
            <a:lvl1pPr marL="0" indent="0">
              <a:lnSpc>
                <a:spcPct val="95000"/>
              </a:lnSpc>
              <a:buNone/>
              <a:defRPr sz="1200" b="0">
                <a:solidFill>
                  <a:srgbClr val="000000"/>
                </a:solidFill>
              </a:defRPr>
            </a:lvl1pPr>
          </a:lstStyle>
          <a:p>
            <a:pPr lvl="0"/>
            <a:r>
              <a:rPr lang="en-US" dirty="0"/>
              <a:t>Image caption Image caption Image caption Image caption Image</a:t>
            </a:r>
          </a:p>
        </p:txBody>
      </p:sp>
      <p:sp>
        <p:nvSpPr>
          <p:cNvPr id="14" name="TextBox 13"/>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
        <p:nvSpPr>
          <p:cNvPr id="7" name="Slide Number Placeholder 6"/>
          <p:cNvSpPr>
            <a:spLocks noGrp="1"/>
          </p:cNvSpPr>
          <p:nvPr>
            <p:ph type="sldNum" sz="quarter" idx="24"/>
          </p:nvPr>
        </p:nvSpPr>
        <p:spPr/>
        <p:txBody>
          <a:bodyPr/>
          <a:lstStyle/>
          <a:p>
            <a:fld id="{AEFAAC5A-9C4F-4278-920D-DF2BAB595749}" type="slidenum">
              <a:rPr lang="en-US" smtClean="0"/>
              <a:pPr/>
              <a:t>‹#›</a:t>
            </a:fld>
            <a:endParaRPr lang="en-US" dirty="0"/>
          </a:p>
        </p:txBody>
      </p:sp>
      <p:sp>
        <p:nvSpPr>
          <p:cNvPr id="19" name="Text Placeholder 5"/>
          <p:cNvSpPr>
            <a:spLocks noGrp="1"/>
          </p:cNvSpPr>
          <p:nvPr>
            <p:ph type="body" sz="quarter" idx="12" hasCustomPrompt="1"/>
          </p:nvPr>
        </p:nvSpPr>
        <p:spPr>
          <a:xfrm>
            <a:off x="457201" y="1019437"/>
            <a:ext cx="8372901" cy="374786"/>
          </a:xfrm>
          <a:ln>
            <a:noFill/>
          </a:ln>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Tree>
    <p:extLst>
      <p:ext uri="{BB962C8B-B14F-4D97-AF65-F5344CB8AC3E}">
        <p14:creationId xmlns:p14="http://schemas.microsoft.com/office/powerpoint/2010/main" val="201421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S/caption - FOUR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four IMAGES with captions</a:t>
            </a:r>
            <a:br>
              <a:rPr lang="en-US" dirty="0"/>
            </a:br>
            <a:r>
              <a:rPr lang="en-US" dirty="0"/>
              <a:t>Headline in </a:t>
            </a:r>
            <a:r>
              <a:rPr lang="en-US" dirty="0" err="1"/>
              <a:t>arial</a:t>
            </a:r>
            <a:r>
              <a:rPr lang="en-US" dirty="0"/>
              <a:t> and all caps</a:t>
            </a:r>
          </a:p>
        </p:txBody>
      </p:sp>
      <p:sp>
        <p:nvSpPr>
          <p:cNvPr id="3" name="Slide Number Placeholder 2"/>
          <p:cNvSpPr>
            <a:spLocks noGrp="1"/>
          </p:cNvSpPr>
          <p:nvPr>
            <p:ph type="sldNum" sz="quarter" idx="23"/>
          </p:nvPr>
        </p:nvSpPr>
        <p:spPr/>
        <p:txBody>
          <a:bodyPr/>
          <a:lstStyle/>
          <a:p>
            <a:fld id="{AEFAAC5A-9C4F-4278-920D-DF2BAB595749}" type="slidenum">
              <a:rPr lang="en-US" smtClean="0"/>
              <a:pPr/>
              <a:t>‹#›</a:t>
            </a:fld>
            <a:endParaRPr lang="en-US" dirty="0"/>
          </a:p>
        </p:txBody>
      </p:sp>
      <p:sp>
        <p:nvSpPr>
          <p:cNvPr id="17" name="Text Placeholder 5"/>
          <p:cNvSpPr>
            <a:spLocks noGrp="1"/>
          </p:cNvSpPr>
          <p:nvPr>
            <p:ph type="body" sz="quarter" idx="12" hasCustomPrompt="1"/>
          </p:nvPr>
        </p:nvSpPr>
        <p:spPr>
          <a:xfrm>
            <a:off x="457201" y="1019437"/>
            <a:ext cx="8372901" cy="207749"/>
          </a:xfrm>
          <a:ln>
            <a:noFill/>
          </a:ln>
        </p:spPr>
        <p:txBody>
          <a:bodyPr bIns="0">
            <a:norm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
        <p:nvSpPr>
          <p:cNvPr id="14" name="TextBox 13"/>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
        <p:nvSpPr>
          <p:cNvPr id="15" name="Picture Placeholder 4"/>
          <p:cNvSpPr>
            <a:spLocks noGrp="1" noChangeAspect="1"/>
          </p:cNvSpPr>
          <p:nvPr>
            <p:ph type="pic" sz="quarter" idx="15" hasCustomPrompt="1"/>
          </p:nvPr>
        </p:nvSpPr>
        <p:spPr>
          <a:xfrm>
            <a:off x="487437" y="1420813"/>
            <a:ext cx="3790374" cy="1383425"/>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16" name="Text Placeholder 5"/>
          <p:cNvSpPr>
            <a:spLocks noGrp="1"/>
          </p:cNvSpPr>
          <p:nvPr>
            <p:ph type="body" sz="quarter" idx="17" hasCustomPrompt="1"/>
          </p:nvPr>
        </p:nvSpPr>
        <p:spPr>
          <a:xfrm>
            <a:off x="487437" y="2822383"/>
            <a:ext cx="3840480" cy="276137"/>
          </a:xfrm>
          <a:ln>
            <a:noFill/>
          </a:ln>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a:t>Image Caption</a:t>
            </a:r>
          </a:p>
        </p:txBody>
      </p:sp>
      <p:sp>
        <p:nvSpPr>
          <p:cNvPr id="18" name="Picture Placeholder 4"/>
          <p:cNvSpPr>
            <a:spLocks noGrp="1" noChangeAspect="1"/>
          </p:cNvSpPr>
          <p:nvPr>
            <p:ph type="pic" sz="quarter" idx="25" hasCustomPrompt="1"/>
          </p:nvPr>
        </p:nvSpPr>
        <p:spPr>
          <a:xfrm>
            <a:off x="4912432" y="1420813"/>
            <a:ext cx="3790374" cy="1383425"/>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19" name="Text Placeholder 5"/>
          <p:cNvSpPr>
            <a:spLocks noGrp="1"/>
          </p:cNvSpPr>
          <p:nvPr>
            <p:ph type="body" sz="quarter" idx="26" hasCustomPrompt="1"/>
          </p:nvPr>
        </p:nvSpPr>
        <p:spPr>
          <a:xfrm>
            <a:off x="4912432" y="2822383"/>
            <a:ext cx="3840480" cy="276137"/>
          </a:xfrm>
          <a:ln>
            <a:noFill/>
          </a:ln>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a:t>Image Caption</a:t>
            </a:r>
          </a:p>
        </p:txBody>
      </p:sp>
      <p:sp>
        <p:nvSpPr>
          <p:cNvPr id="20" name="Picture Placeholder 4"/>
          <p:cNvSpPr>
            <a:spLocks noGrp="1" noChangeAspect="1"/>
          </p:cNvSpPr>
          <p:nvPr>
            <p:ph type="pic" sz="quarter" idx="27" hasCustomPrompt="1"/>
          </p:nvPr>
        </p:nvSpPr>
        <p:spPr>
          <a:xfrm>
            <a:off x="487437" y="3097650"/>
            <a:ext cx="3790374" cy="1383425"/>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23" name="Text Placeholder 5"/>
          <p:cNvSpPr>
            <a:spLocks noGrp="1"/>
          </p:cNvSpPr>
          <p:nvPr>
            <p:ph type="body" sz="quarter" idx="28" hasCustomPrompt="1"/>
          </p:nvPr>
        </p:nvSpPr>
        <p:spPr>
          <a:xfrm>
            <a:off x="487437" y="4502674"/>
            <a:ext cx="3840480" cy="276137"/>
          </a:xfrm>
          <a:ln>
            <a:noFill/>
          </a:ln>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a:t>Image Caption</a:t>
            </a:r>
          </a:p>
        </p:txBody>
      </p:sp>
      <p:sp>
        <p:nvSpPr>
          <p:cNvPr id="24" name="Picture Placeholder 4"/>
          <p:cNvSpPr>
            <a:spLocks noGrp="1" noChangeAspect="1"/>
          </p:cNvSpPr>
          <p:nvPr>
            <p:ph type="pic" sz="quarter" idx="29" hasCustomPrompt="1"/>
          </p:nvPr>
        </p:nvSpPr>
        <p:spPr>
          <a:xfrm>
            <a:off x="4912432" y="3097650"/>
            <a:ext cx="3790374" cy="1383425"/>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27" name="Text Placeholder 5"/>
          <p:cNvSpPr>
            <a:spLocks noGrp="1"/>
          </p:cNvSpPr>
          <p:nvPr>
            <p:ph type="body" sz="quarter" idx="30" hasCustomPrompt="1"/>
          </p:nvPr>
        </p:nvSpPr>
        <p:spPr>
          <a:xfrm>
            <a:off x="4912432" y="4505517"/>
            <a:ext cx="3840480" cy="276137"/>
          </a:xfrm>
          <a:ln>
            <a:noFill/>
          </a:ln>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a:t>Image Caption</a:t>
            </a:r>
          </a:p>
        </p:txBody>
      </p:sp>
    </p:spTree>
    <p:extLst>
      <p:ext uri="{BB962C8B-B14F-4D97-AF65-F5344CB8AC3E}">
        <p14:creationId xmlns:p14="http://schemas.microsoft.com/office/powerpoint/2010/main" val="42359211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rts, Graphs, Tabl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graph, chart or table slide. </a:t>
            </a:r>
            <a:br>
              <a:rPr lang="en-US" dirty="0"/>
            </a:br>
            <a:r>
              <a:rPr lang="en-US" dirty="0"/>
              <a:t>Headline in all caps, Arial Font</a:t>
            </a:r>
          </a:p>
        </p:txBody>
      </p:sp>
      <p:sp>
        <p:nvSpPr>
          <p:cNvPr id="3" name="Content Placeholder 2"/>
          <p:cNvSpPr>
            <a:spLocks noGrp="1"/>
          </p:cNvSpPr>
          <p:nvPr>
            <p:ph idx="1" hasCustomPrompt="1"/>
          </p:nvPr>
        </p:nvSpPr>
        <p:spPr>
          <a:xfrm>
            <a:off x="457201" y="1417579"/>
            <a:ext cx="8372901" cy="3022394"/>
          </a:xfrm>
        </p:spPr>
        <p:txBody>
          <a:bodyPr/>
          <a:lstStyle>
            <a:lvl1pPr>
              <a:defRPr baseline="0"/>
            </a:lvl1pPr>
          </a:lstStyle>
          <a:p>
            <a:pPr lvl="0"/>
            <a:r>
              <a:rPr lang="en-US" dirty="0"/>
              <a:t>Click an icon below to add a chart, graph, or table.</a:t>
            </a:r>
          </a:p>
        </p:txBody>
      </p:sp>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dirty="0"/>
          </a:p>
        </p:txBody>
      </p:sp>
      <p:sp>
        <p:nvSpPr>
          <p:cNvPr id="6" name="Text Placeholder 5"/>
          <p:cNvSpPr>
            <a:spLocks noGrp="1"/>
          </p:cNvSpPr>
          <p:nvPr>
            <p:ph type="body" sz="quarter" idx="12" hasCustomPrompt="1"/>
          </p:nvPr>
        </p:nvSpPr>
        <p:spPr>
          <a:xfrm>
            <a:off x="457201" y="1019437"/>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
        <p:nvSpPr>
          <p:cNvPr id="7" name="Text Placeholder 6"/>
          <p:cNvSpPr>
            <a:spLocks noGrp="1"/>
          </p:cNvSpPr>
          <p:nvPr>
            <p:ph type="body" sz="quarter" idx="13" hasCustomPrompt="1"/>
          </p:nvPr>
        </p:nvSpPr>
        <p:spPr>
          <a:xfrm>
            <a:off x="485776" y="4739217"/>
            <a:ext cx="3711039" cy="404284"/>
          </a:xfrm>
        </p:spPr>
        <p:txBody>
          <a:bodyPr bIns="0" anchor="t" anchorCtr="0"/>
          <a:lstStyle>
            <a:lvl1pPr marL="0" indent="0">
              <a:buNone/>
              <a:defRPr sz="1050" baseline="0"/>
            </a:lvl1pPr>
          </a:lstStyle>
          <a:p>
            <a:pPr lvl="0"/>
            <a:r>
              <a:rPr lang="en-US" dirty="0"/>
              <a:t>Source:</a:t>
            </a:r>
          </a:p>
        </p:txBody>
      </p:sp>
    </p:spTree>
    <p:extLst>
      <p:ext uri="{BB962C8B-B14F-4D97-AF65-F5344CB8AC3E}">
        <p14:creationId xmlns:p14="http://schemas.microsoft.com/office/powerpoint/2010/main" val="35004197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pic>
        <p:nvPicPr>
          <p:cNvPr id="6" name="Picture 2" descr="C:\Users\amiesen\Desktop\anlrgbppt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99754" y="4562475"/>
            <a:ext cx="1540844" cy="555086"/>
          </a:xfrm>
          <a:prstGeom prst="rect">
            <a:avLst/>
          </a:prstGeom>
          <a:noFill/>
          <a:extLst>
            <a:ext uri="{909E8E84-426E-40dd-AFC4-6F175D3DCCD1}">
              <a14:hiddenFill xmlns="" xmlns:a14="http://schemas.microsoft.com/office/drawing/2010/main">
                <a:solidFill>
                  <a:srgbClr val="FFFFFF"/>
                </a:solidFill>
              </a14:hiddenFill>
            </a:ext>
          </a:extLst>
        </p:spPr>
      </p:pic>
      <p:sp>
        <p:nvSpPr>
          <p:cNvPr id="38" name="TextBox 37"/>
          <p:cNvSpPr txBox="1"/>
          <p:nvPr userDrawn="1"/>
        </p:nvSpPr>
        <p:spPr>
          <a:xfrm>
            <a:off x="469900" y="4635018"/>
            <a:ext cx="1387624" cy="369332"/>
          </a:xfrm>
          <a:prstGeom prst="rect">
            <a:avLst/>
          </a:prstGeom>
          <a:noFill/>
        </p:spPr>
        <p:txBody>
          <a:bodyPr wrap="none" lIns="0" rtlCol="0">
            <a:spAutoFit/>
          </a:bodyPr>
          <a:lstStyle/>
          <a:p>
            <a:r>
              <a:rPr lang="en-US" dirty="0">
                <a:solidFill>
                  <a:schemeClr val="tx1">
                    <a:lumMod val="50000"/>
                  </a:schemeClr>
                </a:solidFill>
              </a:rPr>
              <a:t>www.anl.gov</a:t>
            </a:r>
          </a:p>
        </p:txBody>
      </p:sp>
      <p:pic>
        <p:nvPicPr>
          <p:cNvPr id="7" name="Picture 6" descr="aerial view of Argonne with APS in front 5730-00068.jpg"/>
          <p:cNvPicPr>
            <a:picLocks noChangeAspect="1"/>
          </p:cNvPicPr>
          <p:nvPr userDrawn="1"/>
        </p:nvPicPr>
        <p:blipFill rotWithShape="1">
          <a:blip r:embed="rId3" cstate="email">
            <a:extLst>
              <a:ext uri="{28A0092B-C50C-407E-A947-70E740481C1C}">
                <a14:useLocalDpi xmlns:a14="http://schemas.microsoft.com/office/drawing/2010/main" val="0"/>
              </a:ext>
            </a:extLst>
          </a:blip>
          <a:srcRect t="10682" b="7135"/>
          <a:stretch/>
        </p:blipFill>
        <p:spPr>
          <a:xfrm>
            <a:off x="0" y="0"/>
            <a:ext cx="9144000" cy="4488688"/>
          </a:xfrm>
          <a:prstGeom prst="rect">
            <a:avLst/>
          </a:prstGeom>
        </p:spPr>
      </p:pic>
      <p:sp>
        <p:nvSpPr>
          <p:cNvPr id="8" name="Text Placeholder 2"/>
          <p:cNvSpPr>
            <a:spLocks noGrp="1"/>
          </p:cNvSpPr>
          <p:nvPr>
            <p:ph type="body" sz="quarter" idx="10" hasCustomPrompt="1"/>
          </p:nvPr>
        </p:nvSpPr>
        <p:spPr>
          <a:xfrm>
            <a:off x="0" y="-10684"/>
            <a:ext cx="9143999" cy="4499372"/>
          </a:xfrm>
          <a:solidFill>
            <a:schemeClr val="accent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closing statement</a:t>
            </a:r>
          </a:p>
        </p:txBody>
      </p:sp>
      <p:sp>
        <p:nvSpPr>
          <p:cNvPr id="9" name="TextBox 8"/>
          <p:cNvSpPr txBox="1"/>
          <p:nvPr userDrawn="1"/>
        </p:nvSpPr>
        <p:spPr>
          <a:xfrm>
            <a:off x="-991004" y="-1815882"/>
            <a:ext cx="3782000" cy="1600438"/>
          </a:xfrm>
          <a:prstGeom prst="rect">
            <a:avLst/>
          </a:prstGeom>
          <a:solidFill>
            <a:schemeClr val="bg1">
              <a:lumMod val="50000"/>
            </a:schemeClr>
          </a:solidFill>
        </p:spPr>
        <p:txBody>
          <a:bodyPr wrap="square" rtlCol="0">
            <a:spAutoFit/>
          </a:bodyPr>
          <a:lstStyle/>
          <a:p>
            <a:r>
              <a:rPr lang="en-US" sz="1400" b="1" dirty="0">
                <a:solidFill>
                  <a:schemeClr val="bg1"/>
                </a:solidFill>
              </a:rPr>
              <a:t>Suggested</a:t>
            </a:r>
            <a:r>
              <a:rPr lang="en-US" sz="1400" b="1" baseline="0" dirty="0">
                <a:solidFill>
                  <a:schemeClr val="bg1"/>
                </a:solidFill>
              </a:rPr>
              <a:t> closing statement (optional): </a:t>
            </a:r>
          </a:p>
          <a:p>
            <a:endParaRPr lang="en-US" sz="1400" b="1" baseline="0" dirty="0">
              <a:solidFill>
                <a:schemeClr val="bg1"/>
              </a:solidFill>
            </a:endParaRPr>
          </a:p>
          <a:p>
            <a:pPr lvl="0"/>
            <a:r>
              <a:rPr lang="en-US" sz="1400" b="1" dirty="0">
                <a:solidFill>
                  <a:schemeClr val="bg1"/>
                </a:solidFill>
              </a:rPr>
              <a:t>WE START WITH YES.</a:t>
            </a:r>
          </a:p>
          <a:p>
            <a:pPr lvl="0">
              <a:spcAft>
                <a:spcPts val="1200"/>
              </a:spcAft>
            </a:pPr>
            <a:r>
              <a:rPr lang="en-US" sz="1400" b="1" dirty="0">
                <a:solidFill>
                  <a:schemeClr val="bg1"/>
                </a:solidFill>
              </a:rPr>
              <a:t>AND END WITH THANK YOU.</a:t>
            </a:r>
          </a:p>
          <a:p>
            <a:pPr lvl="0"/>
            <a:r>
              <a:rPr lang="en-US" sz="1400" b="1" dirty="0">
                <a:solidFill>
                  <a:schemeClr val="bg1"/>
                </a:solidFill>
              </a:rPr>
              <a:t>DO YOU HAVE ANY BIG QUESTIONS?</a:t>
            </a:r>
            <a:endParaRPr lang="en-US" sz="1400"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2748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AEFAAC5A-9C4F-4278-920D-DF2BAB595749}" type="slidenum">
              <a:rPr lang="en-US" smtClean="0"/>
              <a:pPr/>
              <a:t>‹#›</a:t>
            </a:fld>
            <a:endParaRPr lang="en-US" dirty="0"/>
          </a:p>
        </p:txBody>
      </p:sp>
    </p:spTree>
    <p:extLst>
      <p:ext uri="{BB962C8B-B14F-4D97-AF65-F5344CB8AC3E}">
        <p14:creationId xmlns:p14="http://schemas.microsoft.com/office/powerpoint/2010/main" val="360286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ver Option A">
    <p:bg>
      <p:bgPr>
        <a:solidFill>
          <a:schemeClr val="bg1"/>
        </a:solidFill>
        <a:effectLst/>
      </p:bgPr>
    </p:bg>
    <p:spTree>
      <p:nvGrpSpPr>
        <p:cNvPr id="1" name=""/>
        <p:cNvGrpSpPr/>
        <p:nvPr/>
      </p:nvGrpSpPr>
      <p:grpSpPr>
        <a:xfrm>
          <a:off x="0" y="0"/>
          <a:ext cx="0" cy="0"/>
          <a:chOff x="0" y="0"/>
          <a:chExt cx="0" cy="0"/>
        </a:xfrm>
      </p:grpSpPr>
      <p:sp>
        <p:nvSpPr>
          <p:cNvPr id="17" name="Text Placeholder 9"/>
          <p:cNvSpPr>
            <a:spLocks noGrp="1"/>
          </p:cNvSpPr>
          <p:nvPr>
            <p:ph type="body" sz="quarter" idx="27" hasCustomPrompt="1"/>
          </p:nvPr>
        </p:nvSpPr>
        <p:spPr>
          <a:xfrm>
            <a:off x="468796" y="574696"/>
            <a:ext cx="5685350" cy="304654"/>
          </a:xfrm>
        </p:spPr>
        <p:txBody>
          <a:bodyPr lIns="0" bIns="0" anchor="b">
            <a:normAutofit/>
          </a:bodyPr>
          <a:lstStyle>
            <a:lvl1pPr marL="0" indent="0">
              <a:buNone/>
              <a:defRPr sz="1800" b="1" cap="all" baseline="0">
                <a:solidFill>
                  <a:srgbClr val="47484A"/>
                </a:solidFill>
              </a:defRPr>
            </a:lvl1pPr>
            <a:lvl2pPr marL="0" indent="0">
              <a:buNone/>
              <a:defRPr/>
            </a:lvl2pPr>
            <a:lvl3pPr marL="0" indent="0">
              <a:spcBef>
                <a:spcPts val="1800"/>
              </a:spcBef>
              <a:buNone/>
              <a:defRPr/>
            </a:lvl3pPr>
          </a:lstStyle>
          <a:p>
            <a:pPr lvl="0"/>
            <a:r>
              <a:rPr lang="en-US" dirty="0"/>
              <a:t>Optional one line subhead, </a:t>
            </a:r>
            <a:r>
              <a:rPr lang="en-US" dirty="0" err="1"/>
              <a:t>url</a:t>
            </a:r>
            <a:r>
              <a:rPr lang="en-US" dirty="0"/>
              <a:t> or date</a:t>
            </a:r>
          </a:p>
        </p:txBody>
      </p:sp>
      <p:sp>
        <p:nvSpPr>
          <p:cNvPr id="8" name="Picture Placeholder 4"/>
          <p:cNvSpPr>
            <a:spLocks noGrp="1" noChangeAspect="1"/>
          </p:cNvSpPr>
          <p:nvPr>
            <p:ph type="pic" sz="quarter" idx="16" hasCustomPrompt="1"/>
          </p:nvPr>
        </p:nvSpPr>
        <p:spPr>
          <a:xfrm>
            <a:off x="4863726" y="1266825"/>
            <a:ext cx="4280275" cy="2029968"/>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a:xfrm>
            <a:off x="1" y="1266825"/>
            <a:ext cx="4863724" cy="2029968"/>
          </a:xfrm>
          <a:solidFill>
            <a:schemeClr val="accent2"/>
          </a:solidFill>
        </p:spPr>
        <p:txBody>
          <a:bodyPr lIns="457200" rIns="91440" anchor="ctr">
            <a:normAutofit/>
          </a:bodyPr>
          <a:lstStyle>
            <a:lvl1pPr>
              <a:defRPr sz="2800" baseline="0">
                <a:solidFill>
                  <a:schemeClr val="bg1"/>
                </a:solidFill>
              </a:defRPr>
            </a:lvl1pPr>
          </a:lstStyle>
          <a:p>
            <a:r>
              <a:rPr lang="en-US" dirty="0"/>
              <a:t>presentation title -Cover option A</a:t>
            </a:r>
            <a:br>
              <a:rPr lang="en-US" dirty="0"/>
            </a:br>
            <a:r>
              <a:rPr lang="en-US" dirty="0"/>
              <a:t>can be up to four </a:t>
            </a:r>
            <a:br>
              <a:rPr lang="en-US" dirty="0"/>
            </a:br>
            <a:r>
              <a:rPr lang="en-US" dirty="0"/>
              <a:t>or five lines of text</a:t>
            </a:r>
          </a:p>
        </p:txBody>
      </p:sp>
      <p:sp>
        <p:nvSpPr>
          <p:cNvPr id="45" name="Text Placeholder 4"/>
          <p:cNvSpPr>
            <a:spLocks noGrp="1"/>
          </p:cNvSpPr>
          <p:nvPr>
            <p:ph type="body" sz="quarter" idx="12" hasCustomPrompt="1"/>
          </p:nvPr>
        </p:nvSpPr>
        <p:spPr>
          <a:xfrm>
            <a:off x="-1" y="1266825"/>
            <a:ext cx="239714" cy="2029968"/>
          </a:xfrm>
          <a:solidFill>
            <a:schemeClr val="accent1"/>
          </a:solidFill>
        </p:spPr>
        <p:txBody>
          <a:bodyPr bIns="0" anchor="b"/>
          <a:lstStyle>
            <a:lvl1pPr marL="0" indent="0">
              <a:buNone/>
              <a:defRPr sz="100"/>
            </a:lvl1pPr>
          </a:lstStyle>
          <a:p>
            <a:pPr lvl="0"/>
            <a:r>
              <a:rPr lang="en-US" dirty="0"/>
              <a:t>  </a:t>
            </a:r>
          </a:p>
        </p:txBody>
      </p:sp>
      <p:sp>
        <p:nvSpPr>
          <p:cNvPr id="48" name="Text Placeholder 9"/>
          <p:cNvSpPr>
            <a:spLocks noGrp="1"/>
          </p:cNvSpPr>
          <p:nvPr>
            <p:ph type="body" sz="quarter" idx="17" hasCustomPrompt="1"/>
          </p:nvPr>
        </p:nvSpPr>
        <p:spPr>
          <a:xfrm>
            <a:off x="469901" y="3437210"/>
            <a:ext cx="2692871" cy="295275"/>
          </a:xfrm>
        </p:spPr>
        <p:txBody>
          <a:bodyPr lIns="0" bIns="0" anchor="b">
            <a:normAutofit/>
          </a:bodyPr>
          <a:lstStyle>
            <a:lvl1pPr marL="0" indent="0">
              <a:buNone/>
              <a:defRPr sz="1400" b="1" cap="all" baseline="0">
                <a:solidFill>
                  <a:srgbClr val="47484A"/>
                </a:solidFill>
              </a:defRPr>
            </a:lvl1pPr>
            <a:lvl2pPr marL="0" indent="0">
              <a:buNone/>
              <a:defRPr/>
            </a:lvl2pPr>
            <a:lvl3pPr marL="0" indent="0">
              <a:spcBef>
                <a:spcPts val="1800"/>
              </a:spcBef>
              <a:buNone/>
              <a:defRPr/>
            </a:lvl3pPr>
          </a:lstStyle>
          <a:p>
            <a:pPr lvl="0"/>
            <a:r>
              <a:rPr lang="en-US" dirty="0"/>
              <a:t>presenter name</a:t>
            </a:r>
          </a:p>
        </p:txBody>
      </p:sp>
      <p:sp>
        <p:nvSpPr>
          <p:cNvPr id="49" name="Text Placeholder 45"/>
          <p:cNvSpPr>
            <a:spLocks noGrp="1"/>
          </p:cNvSpPr>
          <p:nvPr>
            <p:ph type="body" sz="quarter" idx="18" hasCustomPrompt="1"/>
          </p:nvPr>
        </p:nvSpPr>
        <p:spPr>
          <a:xfrm>
            <a:off x="469901" y="3720288"/>
            <a:ext cx="2692871" cy="685800"/>
          </a:xfrm>
        </p:spPr>
        <p:txBody>
          <a:bodyPr lIns="0">
            <a:normAutofit/>
          </a:bodyPr>
          <a:lstStyle>
            <a:lvl1pPr marL="0" indent="0">
              <a:lnSpc>
                <a:spcPct val="95000"/>
              </a:lnSpc>
              <a:spcBef>
                <a:spcPts val="0"/>
              </a:spcBef>
              <a:buNone/>
              <a:defRPr sz="1400">
                <a:solidFill>
                  <a:srgbClr val="47484A"/>
                </a:solidFill>
              </a:defRPr>
            </a:lvl1pPr>
            <a:lvl2pPr marL="0" indent="0">
              <a:spcBef>
                <a:spcPts val="1800"/>
              </a:spcBef>
              <a:buNone/>
              <a:defRPr/>
            </a:lvl2pPr>
          </a:lstStyle>
          <a:p>
            <a:r>
              <a:rPr lang="en-US" dirty="0"/>
              <a:t>Add Presenter Title</a:t>
            </a:r>
            <a:br>
              <a:rPr lang="en-US" dirty="0"/>
            </a:br>
            <a:r>
              <a:rPr lang="en-US" dirty="0"/>
              <a:t>Optional Line 2</a:t>
            </a:r>
            <a:br>
              <a:rPr lang="en-US" dirty="0"/>
            </a:br>
            <a:r>
              <a:rPr lang="en-US" dirty="0"/>
              <a:t>Optional Line 3</a:t>
            </a:r>
          </a:p>
        </p:txBody>
      </p:sp>
      <p:sp>
        <p:nvSpPr>
          <p:cNvPr id="50" name="Text Placeholder 9"/>
          <p:cNvSpPr>
            <a:spLocks noGrp="1"/>
          </p:cNvSpPr>
          <p:nvPr>
            <p:ph type="body" sz="quarter" idx="21" hasCustomPrompt="1"/>
          </p:nvPr>
        </p:nvSpPr>
        <p:spPr>
          <a:xfrm>
            <a:off x="3417372" y="3437210"/>
            <a:ext cx="2692871" cy="295275"/>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r>
              <a:rPr lang="en-US" dirty="0"/>
              <a:t>PRESENTER NAME</a:t>
            </a:r>
          </a:p>
        </p:txBody>
      </p:sp>
      <p:sp>
        <p:nvSpPr>
          <p:cNvPr id="53" name="Text Placeholder 45"/>
          <p:cNvSpPr>
            <a:spLocks noGrp="1"/>
          </p:cNvSpPr>
          <p:nvPr>
            <p:ph type="body" sz="quarter" idx="22" hasCustomPrompt="1"/>
          </p:nvPr>
        </p:nvSpPr>
        <p:spPr>
          <a:xfrm>
            <a:off x="3417372" y="3720288"/>
            <a:ext cx="2692871" cy="685800"/>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a:t>Remove second presenter </a:t>
            </a:r>
            <a:br>
              <a:rPr lang="en-US" dirty="0"/>
            </a:br>
            <a:r>
              <a:rPr lang="en-US" dirty="0"/>
              <a:t>info if not needed</a:t>
            </a:r>
          </a:p>
        </p:txBody>
      </p:sp>
      <p:sp>
        <p:nvSpPr>
          <p:cNvPr id="54" name="Text Placeholder 9"/>
          <p:cNvSpPr>
            <a:spLocks noGrp="1"/>
          </p:cNvSpPr>
          <p:nvPr>
            <p:ph type="body" sz="quarter" idx="25" hasCustomPrompt="1"/>
          </p:nvPr>
        </p:nvSpPr>
        <p:spPr>
          <a:xfrm>
            <a:off x="6360197" y="3437210"/>
            <a:ext cx="2692871" cy="295275"/>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r>
              <a:rPr lang="en-US" dirty="0"/>
              <a:t>PRESENTER NAME</a:t>
            </a:r>
          </a:p>
        </p:txBody>
      </p:sp>
      <p:sp>
        <p:nvSpPr>
          <p:cNvPr id="55" name="Text Placeholder 45"/>
          <p:cNvSpPr>
            <a:spLocks noGrp="1"/>
          </p:cNvSpPr>
          <p:nvPr>
            <p:ph type="body" sz="quarter" idx="26" hasCustomPrompt="1"/>
          </p:nvPr>
        </p:nvSpPr>
        <p:spPr>
          <a:xfrm>
            <a:off x="6360197" y="3720288"/>
            <a:ext cx="2692871" cy="685800"/>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a:t>Remove third presenter </a:t>
            </a:r>
            <a:br>
              <a:rPr lang="en-US" dirty="0"/>
            </a:br>
            <a:r>
              <a:rPr lang="en-US" dirty="0"/>
              <a:t>info if not needed</a:t>
            </a:r>
          </a:p>
        </p:txBody>
      </p:sp>
      <p:sp>
        <p:nvSpPr>
          <p:cNvPr id="47" name="Text Placeholder 45"/>
          <p:cNvSpPr>
            <a:spLocks noGrp="1"/>
          </p:cNvSpPr>
          <p:nvPr>
            <p:ph type="body" sz="quarter" idx="19" hasCustomPrompt="1"/>
          </p:nvPr>
        </p:nvSpPr>
        <p:spPr>
          <a:xfrm>
            <a:off x="469900" y="4570711"/>
            <a:ext cx="5894492" cy="386558"/>
          </a:xfrm>
        </p:spPr>
        <p:txBody>
          <a:bodyPr lIns="0" anchor="b"/>
          <a:lstStyle>
            <a:lvl1pPr marL="0" indent="0">
              <a:spcBef>
                <a:spcPts val="0"/>
              </a:spcBef>
              <a:buNone/>
              <a:defRPr sz="1400" baseline="0">
                <a:solidFill>
                  <a:srgbClr val="47484A"/>
                </a:solidFill>
              </a:defRPr>
            </a:lvl1pPr>
            <a:lvl2pPr marL="0" indent="0">
              <a:spcBef>
                <a:spcPts val="1800"/>
              </a:spcBef>
              <a:buNone/>
              <a:defRPr/>
            </a:lvl2pPr>
          </a:lstStyle>
          <a:p>
            <a:pPr lvl="0"/>
            <a:r>
              <a:rPr lang="en-US" dirty="0"/>
              <a:t>Presentation Date</a:t>
            </a:r>
            <a:br>
              <a:rPr lang="en-US" dirty="0"/>
            </a:br>
            <a:r>
              <a:rPr lang="en-US" dirty="0"/>
              <a:t>City, State (presentation location)</a:t>
            </a:r>
          </a:p>
        </p:txBody>
      </p:sp>
      <p:sp>
        <p:nvSpPr>
          <p:cNvPr id="16" name="TextBox 15"/>
          <p:cNvSpPr txBox="1"/>
          <p:nvPr userDrawn="1"/>
        </p:nvSpPr>
        <p:spPr>
          <a:xfrm>
            <a:off x="-1018914" y="-1479541"/>
            <a:ext cx="3502900" cy="1015663"/>
          </a:xfrm>
          <a:prstGeom prst="rect">
            <a:avLst/>
          </a:prstGeom>
          <a:solidFill>
            <a:schemeClr val="bg1">
              <a:lumMod val="50000"/>
            </a:schemeClr>
          </a:solidFill>
        </p:spPr>
        <p:txBody>
          <a:bodyPr wrap="square" rtlCol="0">
            <a:spAutoFit/>
          </a:bodyPr>
          <a:lstStyle/>
          <a:p>
            <a:r>
              <a:rPr lang="en-US" sz="1400" b="1" dirty="0">
                <a:solidFill>
                  <a:schemeClr val="bg1"/>
                </a:solidFill>
              </a:rPr>
              <a:t>Suggested</a:t>
            </a:r>
            <a:r>
              <a:rPr lang="en-US" sz="1400" b="1" baseline="0" dirty="0">
                <a:solidFill>
                  <a:schemeClr val="bg1"/>
                </a:solidFill>
              </a:rPr>
              <a:t> line of text (optional): </a:t>
            </a:r>
          </a:p>
          <a:p>
            <a:endParaRPr lang="en-US" sz="1400" b="1" baseline="0" dirty="0">
              <a:solidFill>
                <a:schemeClr val="bg1"/>
              </a:solidFill>
            </a:endParaRPr>
          </a:p>
          <a:p>
            <a:r>
              <a:rPr lang="en-US" sz="1400" b="1" baseline="0" dirty="0">
                <a:solidFill>
                  <a:schemeClr val="bg1"/>
                </a:solidFill>
              </a:rPr>
              <a:t>WE START WITH YES.</a:t>
            </a:r>
            <a:endParaRPr lang="en-US" sz="1400"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1822645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BASIC CONTENT SLIDE</a:t>
            </a:r>
            <a:br>
              <a:rPr lang="en-US" dirty="0"/>
            </a:br>
            <a:r>
              <a:rPr lang="en-US" dirty="0"/>
              <a:t>one or two lines for headline</a:t>
            </a:r>
          </a:p>
        </p:txBody>
      </p:sp>
      <p:sp>
        <p:nvSpPr>
          <p:cNvPr id="3" name="Content Placeholder 2"/>
          <p:cNvSpPr>
            <a:spLocks noGrp="1"/>
          </p:cNvSpPr>
          <p:nvPr>
            <p:ph idx="1" hasCustomPrompt="1"/>
          </p:nvPr>
        </p:nvSpPr>
        <p:spPr>
          <a:xfrm>
            <a:off x="457201" y="1408346"/>
            <a:ext cx="8372901" cy="3317082"/>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457201" y="1009912"/>
            <a:ext cx="8372901" cy="374786"/>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8" name="Slide Number Placeholder 7"/>
          <p:cNvSpPr>
            <a:spLocks noGrp="1"/>
          </p:cNvSpPr>
          <p:nvPr>
            <p:ph type="sldNum" sz="quarter" idx="13"/>
          </p:nvPr>
        </p:nvSpPr>
        <p:spPr/>
        <p:txBody>
          <a:bodyPr/>
          <a:lstStyle/>
          <a:p>
            <a:fld id="{AEFAAC5A-9C4F-4278-920D-DF2BAB595749}" type="slidenum">
              <a:rPr lang="en-US" smtClean="0"/>
              <a:pPr/>
              <a:t>‹#›</a:t>
            </a:fld>
            <a:endParaRPr lang="en-US" dirty="0"/>
          </a:p>
        </p:txBody>
      </p:sp>
    </p:spTree>
    <p:extLst>
      <p:ext uri="{BB962C8B-B14F-4D97-AF65-F5344CB8AC3E}">
        <p14:creationId xmlns:p14="http://schemas.microsoft.com/office/powerpoint/2010/main" val="21205450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ver Option B">
    <p:bg>
      <p:bgPr>
        <a:solidFill>
          <a:schemeClr val="bg1"/>
        </a:solidFill>
        <a:effectLst/>
      </p:bgPr>
    </p:bg>
    <p:spTree>
      <p:nvGrpSpPr>
        <p:cNvPr id="1" name=""/>
        <p:cNvGrpSpPr/>
        <p:nvPr/>
      </p:nvGrpSpPr>
      <p:grpSpPr>
        <a:xfrm>
          <a:off x="0" y="0"/>
          <a:ext cx="0" cy="0"/>
          <a:chOff x="0" y="0"/>
          <a:chExt cx="0" cy="0"/>
        </a:xfrm>
      </p:grpSpPr>
      <p:pic>
        <p:nvPicPr>
          <p:cNvPr id="16" name="Picture 2" descr="C:\Users\amiesen\Desktop\anlrgbppt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97976" y="4545002"/>
            <a:ext cx="1557337" cy="561027"/>
          </a:xfrm>
          <a:prstGeom prst="rect">
            <a:avLst/>
          </a:prstGeom>
          <a:noFill/>
          <a:extLst>
            <a:ext uri="{909E8E84-426E-40dd-AFC4-6F175D3DCCD1}">
              <a14:hiddenFill xmlns="" xmlns:a14="http://schemas.microsoft.com/office/drawing/2010/main">
                <a:solidFill>
                  <a:srgbClr val="FFFFFF"/>
                </a:solidFill>
              </a14:hiddenFill>
            </a:ext>
          </a:extLst>
        </p:spPr>
      </p:pic>
      <p:pic>
        <p:nvPicPr>
          <p:cNvPr id="83" name="Picture 82" descr="aerial view of Argonne with APS in front 5730-00068.jpg"/>
          <p:cNvPicPr>
            <a:picLocks noChangeAspect="1"/>
          </p:cNvPicPr>
          <p:nvPr userDrawn="1"/>
        </p:nvPicPr>
        <p:blipFill rotWithShape="1">
          <a:blip r:embed="rId3" cstate="email">
            <a:extLst>
              <a:ext uri="{28A0092B-C50C-407E-A947-70E740481C1C}">
                <a14:useLocalDpi xmlns:a14="http://schemas.microsoft.com/office/drawing/2010/main" val="0"/>
              </a:ext>
            </a:extLst>
          </a:blip>
          <a:srcRect t="10682" b="7135"/>
          <a:stretch/>
        </p:blipFill>
        <p:spPr>
          <a:xfrm>
            <a:off x="0" y="-20265"/>
            <a:ext cx="9144000" cy="4508954"/>
          </a:xfrm>
          <a:prstGeom prst="rect">
            <a:avLst/>
          </a:prstGeom>
        </p:spPr>
      </p:pic>
      <p:sp>
        <p:nvSpPr>
          <p:cNvPr id="84" name="Text Placeholder 1"/>
          <p:cNvSpPr>
            <a:spLocks noGrp="1"/>
          </p:cNvSpPr>
          <p:nvPr>
            <p:ph type="body" sz="quarter" idx="10" hasCustomPrompt="1"/>
          </p:nvPr>
        </p:nvSpPr>
        <p:spPr>
          <a:xfrm>
            <a:off x="0" y="-20265"/>
            <a:ext cx="9144000" cy="4508954"/>
          </a:xfrm>
          <a:solidFill>
            <a:schemeClr val="accent2">
              <a:alpha val="85000"/>
            </a:schemeClr>
          </a:solidFill>
        </p:spPr>
        <p:txBody>
          <a:bodyPr bIns="0" anchor="b"/>
          <a:lstStyle>
            <a:lvl1pPr marL="0" indent="0">
              <a:buNone/>
              <a:defRPr sz="100"/>
            </a:lvl1pPr>
          </a:lstStyle>
          <a:p>
            <a:r>
              <a:rPr lang="en-US" dirty="0"/>
              <a:t> </a:t>
            </a:r>
          </a:p>
        </p:txBody>
      </p:sp>
      <p:sp>
        <p:nvSpPr>
          <p:cNvPr id="8" name="Picture Placeholder 4"/>
          <p:cNvSpPr>
            <a:spLocks noGrp="1" noChangeAspect="1"/>
          </p:cNvSpPr>
          <p:nvPr>
            <p:ph type="pic" sz="quarter" idx="16" hasCustomPrompt="1"/>
          </p:nvPr>
        </p:nvSpPr>
        <p:spPr>
          <a:xfrm>
            <a:off x="4863726" y="1266825"/>
            <a:ext cx="4280275" cy="2029968"/>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a:xfrm>
            <a:off x="1" y="1266825"/>
            <a:ext cx="4863724" cy="2029968"/>
          </a:xfrm>
          <a:solidFill>
            <a:schemeClr val="accent2"/>
          </a:solidFill>
        </p:spPr>
        <p:txBody>
          <a:bodyPr lIns="457200" rIns="91440" anchor="ctr">
            <a:normAutofit/>
          </a:bodyPr>
          <a:lstStyle>
            <a:lvl1pPr>
              <a:defRPr sz="2800" baseline="0">
                <a:solidFill>
                  <a:schemeClr val="bg1"/>
                </a:solidFill>
              </a:defRPr>
            </a:lvl1pPr>
          </a:lstStyle>
          <a:p>
            <a:r>
              <a:rPr lang="en-US" dirty="0"/>
              <a:t>presentation title -Cover option B </a:t>
            </a:r>
            <a:br>
              <a:rPr lang="en-US" dirty="0"/>
            </a:br>
            <a:r>
              <a:rPr lang="en-US" dirty="0"/>
              <a:t>can be up to four </a:t>
            </a:r>
            <a:br>
              <a:rPr lang="en-US" dirty="0"/>
            </a:br>
            <a:r>
              <a:rPr lang="en-US" dirty="0"/>
              <a:t>or five lines of text</a:t>
            </a:r>
          </a:p>
        </p:txBody>
      </p:sp>
      <p:sp>
        <p:nvSpPr>
          <p:cNvPr id="4" name="Text Placeholder 3"/>
          <p:cNvSpPr>
            <a:spLocks noGrp="1"/>
          </p:cNvSpPr>
          <p:nvPr>
            <p:ph type="body" sz="quarter" idx="24" hasCustomPrompt="1"/>
          </p:nvPr>
        </p:nvSpPr>
        <p:spPr>
          <a:xfrm>
            <a:off x="1" y="153714"/>
            <a:ext cx="5851526" cy="969169"/>
          </a:xfrm>
        </p:spPr>
        <p:txBody>
          <a:bodyPr lIns="457200" rIns="274320" anchor="ctr"/>
          <a:lstStyle>
            <a:lvl1pPr marL="0" indent="0">
              <a:buNone/>
              <a:defRPr cap="all" baseline="0">
                <a:solidFill>
                  <a:schemeClr val="bg1"/>
                </a:solidFill>
              </a:defRPr>
            </a:lvl1pPr>
          </a:lstStyle>
          <a:p>
            <a:pPr lvl="0"/>
            <a:r>
              <a:rPr lang="en-US" dirty="0"/>
              <a:t>Insert presentation date</a:t>
            </a:r>
          </a:p>
        </p:txBody>
      </p:sp>
      <p:sp>
        <p:nvSpPr>
          <p:cNvPr id="85" name="Text Placeholder 9"/>
          <p:cNvSpPr>
            <a:spLocks noGrp="1"/>
          </p:cNvSpPr>
          <p:nvPr>
            <p:ph type="body" sz="quarter" idx="17" hasCustomPrompt="1"/>
          </p:nvPr>
        </p:nvSpPr>
        <p:spPr>
          <a:xfrm>
            <a:off x="469901" y="3437210"/>
            <a:ext cx="2692871" cy="295275"/>
          </a:xfrm>
        </p:spPr>
        <p:txBody>
          <a:bodyPr lIns="0" bIns="0" anchor="b">
            <a:normAutofit/>
          </a:bodyPr>
          <a:lstStyle>
            <a:lvl1pPr marL="0" indent="0">
              <a:buNone/>
              <a:defRPr sz="1400" b="1" cap="all" baseline="0">
                <a:solidFill>
                  <a:schemeClr val="bg1"/>
                </a:solidFill>
              </a:defRPr>
            </a:lvl1pPr>
            <a:lvl2pPr marL="0" indent="0">
              <a:buNone/>
              <a:defRPr/>
            </a:lvl2pPr>
            <a:lvl3pPr marL="0" indent="0">
              <a:spcBef>
                <a:spcPts val="1800"/>
              </a:spcBef>
              <a:buNone/>
              <a:defRPr/>
            </a:lvl3pPr>
          </a:lstStyle>
          <a:p>
            <a:pPr lvl="0"/>
            <a:r>
              <a:rPr lang="en-US" dirty="0"/>
              <a:t>presenter name</a:t>
            </a:r>
          </a:p>
        </p:txBody>
      </p:sp>
      <p:sp>
        <p:nvSpPr>
          <p:cNvPr id="86" name="Text Placeholder 45"/>
          <p:cNvSpPr>
            <a:spLocks noGrp="1"/>
          </p:cNvSpPr>
          <p:nvPr>
            <p:ph type="body" sz="quarter" idx="18" hasCustomPrompt="1"/>
          </p:nvPr>
        </p:nvSpPr>
        <p:spPr>
          <a:xfrm>
            <a:off x="469901" y="3720288"/>
            <a:ext cx="2692871" cy="685800"/>
          </a:xfrm>
        </p:spPr>
        <p:txBody>
          <a:bodyPr lIns="0">
            <a:normAutofit/>
          </a:bodyPr>
          <a:lstStyle>
            <a:lvl1pPr marL="0" indent="0">
              <a:lnSpc>
                <a:spcPct val="95000"/>
              </a:lnSpc>
              <a:spcBef>
                <a:spcPts val="0"/>
              </a:spcBef>
              <a:buNone/>
              <a:defRPr sz="1400">
                <a:solidFill>
                  <a:schemeClr val="bg1"/>
                </a:solidFill>
              </a:defRPr>
            </a:lvl1pPr>
            <a:lvl2pPr marL="0" indent="0">
              <a:spcBef>
                <a:spcPts val="1800"/>
              </a:spcBef>
              <a:buNone/>
              <a:defRPr/>
            </a:lvl2pPr>
          </a:lstStyle>
          <a:p>
            <a:r>
              <a:rPr lang="en-US" dirty="0"/>
              <a:t>Add Presenter Title</a:t>
            </a:r>
            <a:br>
              <a:rPr lang="en-US" dirty="0"/>
            </a:br>
            <a:r>
              <a:rPr lang="en-US" dirty="0"/>
              <a:t>Optional Line 2</a:t>
            </a:r>
            <a:br>
              <a:rPr lang="en-US" dirty="0"/>
            </a:br>
            <a:r>
              <a:rPr lang="en-US" dirty="0"/>
              <a:t>Optional Line 3</a:t>
            </a:r>
          </a:p>
        </p:txBody>
      </p:sp>
      <p:sp>
        <p:nvSpPr>
          <p:cNvPr id="87" name="Text Placeholder 9"/>
          <p:cNvSpPr>
            <a:spLocks noGrp="1"/>
          </p:cNvSpPr>
          <p:nvPr>
            <p:ph type="body" sz="quarter" idx="21" hasCustomPrompt="1"/>
          </p:nvPr>
        </p:nvSpPr>
        <p:spPr>
          <a:xfrm>
            <a:off x="3417372" y="3437210"/>
            <a:ext cx="2692871" cy="295275"/>
          </a:xfrm>
        </p:spPr>
        <p:txBody>
          <a:bodyPr lIns="0" bIns="0" anchor="b">
            <a:normAutofit/>
          </a:bodyPr>
          <a:lstStyle>
            <a:lvl1pPr marL="0" indent="0">
              <a:buFont typeface="Arial" pitchFamily="34" charset="0"/>
              <a:buNone/>
              <a:defRPr sz="1400" b="1" cap="all" baseline="0">
                <a:solidFill>
                  <a:schemeClr val="bg1"/>
                </a:solidFill>
              </a:defRPr>
            </a:lvl1pPr>
            <a:lvl2pPr marL="0" indent="0">
              <a:buNone/>
              <a:defRPr/>
            </a:lvl2pPr>
            <a:lvl3pPr marL="0" indent="0">
              <a:spcBef>
                <a:spcPts val="1800"/>
              </a:spcBef>
              <a:buNone/>
              <a:defRPr/>
            </a:lvl3pPr>
          </a:lstStyle>
          <a:p>
            <a:pPr lvl="0"/>
            <a:r>
              <a:rPr lang="en-US" dirty="0"/>
              <a:t>presenter name</a:t>
            </a:r>
          </a:p>
        </p:txBody>
      </p:sp>
      <p:sp>
        <p:nvSpPr>
          <p:cNvPr id="88" name="Text Placeholder 45"/>
          <p:cNvSpPr>
            <a:spLocks noGrp="1"/>
          </p:cNvSpPr>
          <p:nvPr>
            <p:ph type="body" sz="quarter" idx="22" hasCustomPrompt="1"/>
          </p:nvPr>
        </p:nvSpPr>
        <p:spPr>
          <a:xfrm>
            <a:off x="3417372" y="3720288"/>
            <a:ext cx="2692871" cy="685800"/>
          </a:xfrm>
        </p:spPr>
        <p:txBody>
          <a:bodyPr lIns="0">
            <a:normAutofit/>
          </a:bodyPr>
          <a:lstStyle>
            <a:lvl1pPr marL="0" indent="0">
              <a:lnSpc>
                <a:spcPct val="95000"/>
              </a:lnSpc>
              <a:spcBef>
                <a:spcPts val="0"/>
              </a:spcBef>
              <a:buFont typeface="Arial" pitchFamily="34" charset="0"/>
              <a:buNone/>
              <a:defRPr sz="1400">
                <a:solidFill>
                  <a:schemeClr val="bg1"/>
                </a:solidFill>
              </a:defRPr>
            </a:lvl1pPr>
            <a:lvl2pPr marL="0" indent="0">
              <a:spcBef>
                <a:spcPts val="1800"/>
              </a:spcBef>
              <a:buNone/>
              <a:defRPr/>
            </a:lvl2pPr>
          </a:lstStyle>
          <a:p>
            <a:pPr lvl="0"/>
            <a:r>
              <a:rPr lang="en-US" dirty="0"/>
              <a:t>Remove second presenter info </a:t>
            </a:r>
            <a:br>
              <a:rPr lang="en-US" dirty="0"/>
            </a:br>
            <a:r>
              <a:rPr lang="en-US" dirty="0"/>
              <a:t>if not needed</a:t>
            </a:r>
          </a:p>
        </p:txBody>
      </p:sp>
      <p:sp>
        <p:nvSpPr>
          <p:cNvPr id="89" name="Text Placeholder 9"/>
          <p:cNvSpPr>
            <a:spLocks noGrp="1"/>
          </p:cNvSpPr>
          <p:nvPr>
            <p:ph type="body" sz="quarter" idx="25" hasCustomPrompt="1"/>
          </p:nvPr>
        </p:nvSpPr>
        <p:spPr>
          <a:xfrm>
            <a:off x="6360197" y="3437210"/>
            <a:ext cx="2692871" cy="295275"/>
          </a:xfrm>
        </p:spPr>
        <p:txBody>
          <a:bodyPr lIns="0" bIns="0" anchor="b">
            <a:normAutofit/>
          </a:bodyPr>
          <a:lstStyle>
            <a:lvl1pPr marL="0" indent="0">
              <a:buFont typeface="Arial" pitchFamily="34" charset="0"/>
              <a:buNone/>
              <a:defRPr sz="1400" b="1" cap="all" baseline="0">
                <a:solidFill>
                  <a:schemeClr val="bg1"/>
                </a:solidFill>
              </a:defRPr>
            </a:lvl1pPr>
            <a:lvl2pPr marL="0" indent="0">
              <a:buNone/>
              <a:defRPr/>
            </a:lvl2pPr>
            <a:lvl3pPr marL="0" indent="0">
              <a:spcBef>
                <a:spcPts val="1800"/>
              </a:spcBef>
              <a:buNone/>
              <a:defRPr/>
            </a:lvl3pPr>
          </a:lstStyle>
          <a:p>
            <a:pPr lvl="0"/>
            <a:r>
              <a:rPr lang="en-US" dirty="0"/>
              <a:t>presenter name</a:t>
            </a:r>
          </a:p>
        </p:txBody>
      </p:sp>
      <p:sp>
        <p:nvSpPr>
          <p:cNvPr id="90" name="Text Placeholder 45"/>
          <p:cNvSpPr>
            <a:spLocks noGrp="1"/>
          </p:cNvSpPr>
          <p:nvPr>
            <p:ph type="body" sz="quarter" idx="26" hasCustomPrompt="1"/>
          </p:nvPr>
        </p:nvSpPr>
        <p:spPr>
          <a:xfrm>
            <a:off x="6360197" y="3720288"/>
            <a:ext cx="2692871" cy="685800"/>
          </a:xfrm>
        </p:spPr>
        <p:txBody>
          <a:bodyPr lIns="0">
            <a:normAutofit/>
          </a:bodyPr>
          <a:lstStyle>
            <a:lvl1pPr marL="0" indent="0">
              <a:lnSpc>
                <a:spcPct val="95000"/>
              </a:lnSpc>
              <a:spcBef>
                <a:spcPts val="0"/>
              </a:spcBef>
              <a:buFont typeface="Arial" pitchFamily="34" charset="0"/>
              <a:buNone/>
              <a:defRPr sz="1400">
                <a:solidFill>
                  <a:schemeClr val="bg1"/>
                </a:solidFill>
              </a:defRPr>
            </a:lvl1pPr>
            <a:lvl2pPr marL="0" indent="0">
              <a:spcBef>
                <a:spcPts val="1800"/>
              </a:spcBef>
              <a:buNone/>
              <a:defRPr/>
            </a:lvl2pPr>
          </a:lstStyle>
          <a:p>
            <a:pPr lvl="0"/>
            <a:r>
              <a:rPr lang="en-US" dirty="0"/>
              <a:t>Remove third presenter info </a:t>
            </a:r>
            <a:br>
              <a:rPr lang="en-US" dirty="0"/>
            </a:br>
            <a:r>
              <a:rPr lang="en-US" dirty="0"/>
              <a:t>if not needed</a:t>
            </a:r>
          </a:p>
        </p:txBody>
      </p:sp>
      <p:sp>
        <p:nvSpPr>
          <p:cNvPr id="47" name="Text Placeholder 4"/>
          <p:cNvSpPr>
            <a:spLocks noGrp="1"/>
          </p:cNvSpPr>
          <p:nvPr>
            <p:ph type="body" sz="quarter" idx="12" hasCustomPrompt="1"/>
          </p:nvPr>
        </p:nvSpPr>
        <p:spPr>
          <a:xfrm>
            <a:off x="-1" y="1266825"/>
            <a:ext cx="239714" cy="2029968"/>
          </a:xfrm>
          <a:solidFill>
            <a:schemeClr val="accent1"/>
          </a:solidFill>
        </p:spPr>
        <p:txBody>
          <a:bodyPr bIns="0" anchor="b"/>
          <a:lstStyle>
            <a:lvl1pPr marL="0" indent="0">
              <a:buNone/>
              <a:defRPr sz="100"/>
            </a:lvl1pPr>
          </a:lstStyle>
          <a:p>
            <a:pPr lvl="0"/>
            <a:r>
              <a:rPr lang="en-US" dirty="0"/>
              <a:t>  </a:t>
            </a:r>
          </a:p>
        </p:txBody>
      </p:sp>
      <p:sp>
        <p:nvSpPr>
          <p:cNvPr id="155" name="TextBox 154"/>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2738316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ver Option C">
    <p:bg>
      <p:bgPr>
        <a:solidFill>
          <a:schemeClr val="bg1"/>
        </a:solidFill>
        <a:effectLst/>
      </p:bgPr>
    </p:bg>
    <p:spTree>
      <p:nvGrpSpPr>
        <p:cNvPr id="1" name=""/>
        <p:cNvGrpSpPr/>
        <p:nvPr/>
      </p:nvGrpSpPr>
      <p:grpSpPr>
        <a:xfrm>
          <a:off x="0" y="0"/>
          <a:ext cx="0" cy="0"/>
          <a:chOff x="0" y="0"/>
          <a:chExt cx="0" cy="0"/>
        </a:xfrm>
      </p:grpSpPr>
      <p:pic>
        <p:nvPicPr>
          <p:cNvPr id="15" name="Picture 2" descr="C:\Users\amiesen\Desktop\anlrgbppt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349976" y="169333"/>
            <a:ext cx="1403965" cy="505775"/>
          </a:xfrm>
          <a:prstGeom prst="rect">
            <a:avLst/>
          </a:prstGeom>
          <a:noFill/>
          <a:extLst>
            <a:ext uri="{909E8E84-426E-40dd-AFC4-6F175D3DCCD1}">
              <a14:hiddenFill xmlns="" xmlns:a14="http://schemas.microsoft.com/office/drawing/2010/main">
                <a:solidFill>
                  <a:srgbClr val="FFFFFF"/>
                </a:solidFill>
              </a14:hiddenFill>
            </a:ext>
          </a:extLst>
        </p:spPr>
      </p:pic>
      <p:sp>
        <p:nvSpPr>
          <p:cNvPr id="47" name="Text Placeholder 45"/>
          <p:cNvSpPr>
            <a:spLocks noGrp="1"/>
          </p:cNvSpPr>
          <p:nvPr>
            <p:ph type="body" sz="quarter" idx="19" hasCustomPrompt="1"/>
          </p:nvPr>
        </p:nvSpPr>
        <p:spPr>
          <a:xfrm>
            <a:off x="469900" y="4570711"/>
            <a:ext cx="5894492" cy="386558"/>
          </a:xfrm>
        </p:spPr>
        <p:txBody>
          <a:bodyPr lIns="0" anchor="b"/>
          <a:lstStyle>
            <a:lvl1pPr marL="0" indent="0">
              <a:spcBef>
                <a:spcPts val="0"/>
              </a:spcBef>
              <a:buNone/>
              <a:defRPr sz="1400" baseline="0">
                <a:solidFill>
                  <a:srgbClr val="47484A"/>
                </a:solidFill>
              </a:defRPr>
            </a:lvl1pPr>
            <a:lvl2pPr marL="0" indent="0">
              <a:spcBef>
                <a:spcPts val="1800"/>
              </a:spcBef>
              <a:buNone/>
              <a:defRPr/>
            </a:lvl2pPr>
          </a:lstStyle>
          <a:p>
            <a:pPr lvl="0"/>
            <a:r>
              <a:rPr lang="en-US" dirty="0"/>
              <a:t>Presentation Date</a:t>
            </a:r>
            <a:br>
              <a:rPr lang="en-US" dirty="0"/>
            </a:br>
            <a:r>
              <a:rPr lang="en-US" dirty="0"/>
              <a:t>City, State (presentation location)</a:t>
            </a:r>
          </a:p>
        </p:txBody>
      </p:sp>
      <p:sp>
        <p:nvSpPr>
          <p:cNvPr id="50" name="Text Placeholder 9"/>
          <p:cNvSpPr>
            <a:spLocks noGrp="1"/>
          </p:cNvSpPr>
          <p:nvPr>
            <p:ph type="body" sz="quarter" idx="17" hasCustomPrompt="1"/>
          </p:nvPr>
        </p:nvSpPr>
        <p:spPr>
          <a:xfrm>
            <a:off x="469901" y="3709174"/>
            <a:ext cx="2692871" cy="295275"/>
          </a:xfrm>
        </p:spPr>
        <p:txBody>
          <a:bodyPr lIns="0" bIns="0" anchor="b">
            <a:normAutofit/>
          </a:bodyPr>
          <a:lstStyle>
            <a:lvl1pPr marL="0" indent="0">
              <a:buNone/>
              <a:defRPr sz="1400" b="1" cap="all" baseline="0">
                <a:solidFill>
                  <a:srgbClr val="47484A"/>
                </a:solidFill>
              </a:defRPr>
            </a:lvl1pPr>
            <a:lvl2pPr marL="0" indent="0">
              <a:buNone/>
              <a:defRPr/>
            </a:lvl2pPr>
            <a:lvl3pPr marL="0" indent="0">
              <a:spcBef>
                <a:spcPts val="1800"/>
              </a:spcBef>
              <a:buNone/>
              <a:defRPr/>
            </a:lvl3pPr>
          </a:lstStyle>
          <a:p>
            <a:pPr lvl="0"/>
            <a:r>
              <a:rPr lang="en-US" dirty="0"/>
              <a:t>presenter name</a:t>
            </a:r>
          </a:p>
        </p:txBody>
      </p:sp>
      <p:sp>
        <p:nvSpPr>
          <p:cNvPr id="53" name="Text Placeholder 45"/>
          <p:cNvSpPr>
            <a:spLocks noGrp="1"/>
          </p:cNvSpPr>
          <p:nvPr>
            <p:ph type="body" sz="quarter" idx="18" hasCustomPrompt="1"/>
          </p:nvPr>
        </p:nvSpPr>
        <p:spPr>
          <a:xfrm>
            <a:off x="469901" y="3992251"/>
            <a:ext cx="2692871" cy="560042"/>
          </a:xfrm>
        </p:spPr>
        <p:txBody>
          <a:bodyPr lIns="0">
            <a:normAutofit/>
          </a:bodyPr>
          <a:lstStyle>
            <a:lvl1pPr marL="0" indent="0">
              <a:lnSpc>
                <a:spcPct val="95000"/>
              </a:lnSpc>
              <a:spcBef>
                <a:spcPts val="0"/>
              </a:spcBef>
              <a:buNone/>
              <a:defRPr sz="1400">
                <a:solidFill>
                  <a:srgbClr val="47484A"/>
                </a:solidFill>
              </a:defRPr>
            </a:lvl1pPr>
            <a:lvl2pPr marL="0" indent="0">
              <a:spcBef>
                <a:spcPts val="1800"/>
              </a:spcBef>
              <a:buNone/>
              <a:defRPr/>
            </a:lvl2pPr>
          </a:lstStyle>
          <a:p>
            <a:r>
              <a:rPr lang="en-US" dirty="0"/>
              <a:t>Add Presenter Title</a:t>
            </a:r>
            <a:br>
              <a:rPr lang="en-US" dirty="0"/>
            </a:br>
            <a:r>
              <a:rPr lang="en-US" dirty="0"/>
              <a:t>Optional Line 2</a:t>
            </a:r>
            <a:br>
              <a:rPr lang="en-US" dirty="0"/>
            </a:br>
            <a:endParaRPr lang="en-US" dirty="0"/>
          </a:p>
        </p:txBody>
      </p:sp>
      <p:sp>
        <p:nvSpPr>
          <p:cNvPr id="56" name="Text Placeholder 9"/>
          <p:cNvSpPr>
            <a:spLocks noGrp="1"/>
          </p:cNvSpPr>
          <p:nvPr>
            <p:ph type="body" sz="quarter" idx="21" hasCustomPrompt="1"/>
          </p:nvPr>
        </p:nvSpPr>
        <p:spPr>
          <a:xfrm>
            <a:off x="3417372" y="3709174"/>
            <a:ext cx="2692871" cy="295275"/>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pPr lvl="0"/>
            <a:r>
              <a:rPr lang="en-US" dirty="0"/>
              <a:t>presenter name</a:t>
            </a:r>
          </a:p>
        </p:txBody>
      </p:sp>
      <p:sp>
        <p:nvSpPr>
          <p:cNvPr id="57" name="Text Placeholder 45"/>
          <p:cNvSpPr>
            <a:spLocks noGrp="1"/>
          </p:cNvSpPr>
          <p:nvPr>
            <p:ph type="body" sz="quarter" idx="22" hasCustomPrompt="1"/>
          </p:nvPr>
        </p:nvSpPr>
        <p:spPr>
          <a:xfrm>
            <a:off x="3417372" y="3992251"/>
            <a:ext cx="2692871" cy="560042"/>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a:t>Remove second presenter info </a:t>
            </a:r>
            <a:br>
              <a:rPr lang="en-US" dirty="0"/>
            </a:br>
            <a:r>
              <a:rPr lang="en-US" dirty="0"/>
              <a:t>if not needed</a:t>
            </a:r>
          </a:p>
        </p:txBody>
      </p:sp>
      <p:sp>
        <p:nvSpPr>
          <p:cNvPr id="45" name="Picture Placeholder 4"/>
          <p:cNvSpPr>
            <a:spLocks noGrp="1" noChangeAspect="1"/>
          </p:cNvSpPr>
          <p:nvPr>
            <p:ph type="pic" sz="quarter" idx="16" hasCustomPrompt="1"/>
          </p:nvPr>
        </p:nvSpPr>
        <p:spPr>
          <a:xfrm>
            <a:off x="218127" y="674681"/>
            <a:ext cx="8925874" cy="2071151"/>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a:xfrm>
            <a:off x="469900" y="2794775"/>
            <a:ext cx="8452904" cy="647160"/>
          </a:xfrm>
        </p:spPr>
        <p:txBody>
          <a:bodyPr lIns="0" rIns="91440" anchor="b">
            <a:normAutofit/>
          </a:bodyPr>
          <a:lstStyle>
            <a:lvl1pPr>
              <a:defRPr sz="2800" baseline="0">
                <a:solidFill>
                  <a:schemeClr val="tx1">
                    <a:lumMod val="50000"/>
                  </a:schemeClr>
                </a:solidFill>
              </a:defRPr>
            </a:lvl1pPr>
          </a:lstStyle>
          <a:p>
            <a:r>
              <a:rPr lang="en-US" dirty="0"/>
              <a:t>presentation title – cover option c </a:t>
            </a:r>
          </a:p>
        </p:txBody>
      </p:sp>
      <p:sp>
        <p:nvSpPr>
          <p:cNvPr id="87" name="Text Placeholder 9"/>
          <p:cNvSpPr>
            <a:spLocks noGrp="1"/>
          </p:cNvSpPr>
          <p:nvPr>
            <p:ph type="body" sz="quarter" idx="23" hasCustomPrompt="1"/>
          </p:nvPr>
        </p:nvSpPr>
        <p:spPr>
          <a:xfrm>
            <a:off x="6360197" y="3709174"/>
            <a:ext cx="2692871" cy="295275"/>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pPr lvl="0"/>
            <a:r>
              <a:rPr lang="en-US" dirty="0"/>
              <a:t>presenter name</a:t>
            </a:r>
          </a:p>
        </p:txBody>
      </p:sp>
      <p:sp>
        <p:nvSpPr>
          <p:cNvPr id="88" name="Text Placeholder 45"/>
          <p:cNvSpPr>
            <a:spLocks noGrp="1"/>
          </p:cNvSpPr>
          <p:nvPr>
            <p:ph type="body" sz="quarter" idx="24" hasCustomPrompt="1"/>
          </p:nvPr>
        </p:nvSpPr>
        <p:spPr>
          <a:xfrm>
            <a:off x="6360197" y="3992251"/>
            <a:ext cx="2692871" cy="560042"/>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a:t>Remove third presenter info </a:t>
            </a:r>
            <a:br>
              <a:rPr lang="en-US" dirty="0"/>
            </a:br>
            <a:r>
              <a:rPr lang="en-US" dirty="0"/>
              <a:t>if not needed</a:t>
            </a:r>
          </a:p>
        </p:txBody>
      </p:sp>
      <p:sp>
        <p:nvSpPr>
          <p:cNvPr id="5" name="Text Placeholder 4"/>
          <p:cNvSpPr>
            <a:spLocks noGrp="1"/>
          </p:cNvSpPr>
          <p:nvPr>
            <p:ph type="body" sz="quarter" idx="25" hasCustomPrompt="1"/>
          </p:nvPr>
        </p:nvSpPr>
        <p:spPr>
          <a:xfrm>
            <a:off x="469900" y="3441935"/>
            <a:ext cx="8484914" cy="248308"/>
          </a:xfrm>
        </p:spPr>
        <p:txBody>
          <a:bodyPr/>
          <a:lstStyle>
            <a:lvl1pPr marL="0" indent="0">
              <a:buNone/>
              <a:defRPr b="1" baseline="0">
                <a:solidFill>
                  <a:schemeClr val="accent2"/>
                </a:solidFill>
              </a:defRPr>
            </a:lvl1pPr>
          </a:lstStyle>
          <a:p>
            <a:pPr lvl="0"/>
            <a:r>
              <a:rPr lang="en-US" dirty="0"/>
              <a:t>Subtitle – delete if not needed</a:t>
            </a:r>
          </a:p>
        </p:txBody>
      </p:sp>
      <p:sp>
        <p:nvSpPr>
          <p:cNvPr id="46" name="Text Placeholder 4"/>
          <p:cNvSpPr>
            <a:spLocks noGrp="1"/>
          </p:cNvSpPr>
          <p:nvPr>
            <p:ph type="body" sz="quarter" idx="12" hasCustomPrompt="1"/>
          </p:nvPr>
        </p:nvSpPr>
        <p:spPr>
          <a:xfrm>
            <a:off x="2" y="674680"/>
            <a:ext cx="224589" cy="2071116"/>
          </a:xfrm>
          <a:solidFill>
            <a:schemeClr val="accent1"/>
          </a:solidFill>
        </p:spPr>
        <p:txBody>
          <a:bodyPr bIns="0" anchor="b"/>
          <a:lstStyle>
            <a:lvl1pPr marL="0" indent="0">
              <a:buNone/>
              <a:defRPr sz="100"/>
            </a:lvl1pPr>
          </a:lstStyle>
          <a:p>
            <a:pPr lvl="0"/>
            <a:r>
              <a:rPr lang="en-US" dirty="0"/>
              <a:t>  </a:t>
            </a:r>
          </a:p>
        </p:txBody>
      </p:sp>
      <p:sp>
        <p:nvSpPr>
          <p:cNvPr id="186" name="TextBox 185"/>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
        <p:nvSpPr>
          <p:cNvPr id="16" name="Text Placeholder 4"/>
          <p:cNvSpPr>
            <a:spLocks noGrp="1"/>
          </p:cNvSpPr>
          <p:nvPr>
            <p:ph type="body" sz="quarter" idx="26" hasCustomPrompt="1"/>
          </p:nvPr>
        </p:nvSpPr>
        <p:spPr>
          <a:xfrm>
            <a:off x="503238" y="300961"/>
            <a:ext cx="5984648" cy="331077"/>
          </a:xfrm>
        </p:spPr>
        <p:txBody>
          <a:bodyPr/>
          <a:lstStyle>
            <a:lvl1pPr marL="0" indent="0">
              <a:buNone/>
              <a:defRPr sz="1000" b="1" cap="all" baseline="0">
                <a:solidFill>
                  <a:schemeClr val="tx1"/>
                </a:solidFill>
              </a:defRPr>
            </a:lvl1pPr>
          </a:lstStyle>
          <a:p>
            <a:r>
              <a:rPr lang="en-US" sz="1000" b="0" cap="all" dirty="0">
                <a:solidFill>
                  <a:srgbClr val="000000"/>
                </a:solidFill>
              </a:rPr>
              <a:t>Type in Name of </a:t>
            </a:r>
            <a:r>
              <a:rPr lang="en-US" sz="1000" b="0" cap="all" dirty="0" err="1">
                <a:solidFill>
                  <a:srgbClr val="000000"/>
                </a:solidFill>
              </a:rPr>
              <a:t>fACILITY</a:t>
            </a:r>
            <a:r>
              <a:rPr lang="en-US" sz="1000" b="0" cap="all" dirty="0">
                <a:solidFill>
                  <a:srgbClr val="000000"/>
                </a:solidFill>
              </a:rPr>
              <a:t>, division, group, program or </a:t>
            </a:r>
            <a:r>
              <a:rPr lang="en-US" sz="1000" dirty="0">
                <a:solidFill>
                  <a:srgbClr val="000000"/>
                </a:solidFill>
              </a:rPr>
              <a:t>www.anl.gov</a:t>
            </a:r>
          </a:p>
        </p:txBody>
      </p:sp>
      <p:pic>
        <p:nvPicPr>
          <p:cNvPr id="17" name="Picture 16"/>
          <p:cNvPicPr>
            <a:picLocks noChangeAspect="1"/>
          </p:cNvPicPr>
          <p:nvPr userDrawn="1"/>
        </p:nvPicPr>
        <p:blipFill>
          <a:blip r:embed="rId3"/>
          <a:stretch>
            <a:fillRect/>
          </a:stretch>
        </p:blipFill>
        <p:spPr>
          <a:xfrm>
            <a:off x="5767915" y="169330"/>
            <a:ext cx="486838" cy="486838"/>
          </a:xfrm>
          <a:prstGeom prst="rect">
            <a:avLst/>
          </a:prstGeom>
        </p:spPr>
      </p:pic>
      <p:pic>
        <p:nvPicPr>
          <p:cNvPr id="18" name="Picture 17"/>
          <p:cNvPicPr>
            <a:picLocks noChangeAspect="1"/>
          </p:cNvPicPr>
          <p:nvPr userDrawn="1"/>
        </p:nvPicPr>
        <p:blipFill>
          <a:blip r:embed="rId4"/>
          <a:stretch>
            <a:fillRect/>
          </a:stretch>
        </p:blipFill>
        <p:spPr>
          <a:xfrm>
            <a:off x="7598300" y="232834"/>
            <a:ext cx="1545700" cy="297967"/>
          </a:xfrm>
          <a:prstGeom prst="rect">
            <a:avLst/>
          </a:prstGeom>
        </p:spPr>
      </p:pic>
      <p:pic>
        <p:nvPicPr>
          <p:cNvPr id="19" name="Picture 18"/>
          <p:cNvPicPr>
            <a:picLocks noChangeAspect="1"/>
          </p:cNvPicPr>
          <p:nvPr userDrawn="1"/>
        </p:nvPicPr>
        <p:blipFill>
          <a:blip r:embed="rId5"/>
          <a:stretch>
            <a:fillRect/>
          </a:stretch>
        </p:blipFill>
        <p:spPr>
          <a:xfrm>
            <a:off x="6317320" y="243418"/>
            <a:ext cx="1159958" cy="296756"/>
          </a:xfrm>
          <a:prstGeom prst="rect">
            <a:avLst/>
          </a:prstGeom>
        </p:spPr>
      </p:pic>
    </p:spTree>
    <p:extLst>
      <p:ext uri="{BB962C8B-B14F-4D97-AF65-F5344CB8AC3E}">
        <p14:creationId xmlns:p14="http://schemas.microsoft.com/office/powerpoint/2010/main" val="2190859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ver Option D">
    <p:bg>
      <p:bgPr>
        <a:solidFill>
          <a:schemeClr val="bg1"/>
        </a:solidFill>
        <a:effectLst/>
      </p:bgPr>
    </p:bg>
    <p:spTree>
      <p:nvGrpSpPr>
        <p:cNvPr id="1" name=""/>
        <p:cNvGrpSpPr/>
        <p:nvPr/>
      </p:nvGrpSpPr>
      <p:grpSpPr>
        <a:xfrm>
          <a:off x="0" y="0"/>
          <a:ext cx="0" cy="0"/>
          <a:chOff x="0" y="0"/>
          <a:chExt cx="0" cy="0"/>
        </a:xfrm>
      </p:grpSpPr>
      <p:pic>
        <p:nvPicPr>
          <p:cNvPr id="15" name="Picture 2" descr="C:\Users\amiesen\Desktop\anlrgbppt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310" y="276724"/>
            <a:ext cx="1439108" cy="518435"/>
          </a:xfrm>
          <a:prstGeom prst="rect">
            <a:avLst/>
          </a:prstGeom>
          <a:noFill/>
          <a:extLst>
            <a:ext uri="{909E8E84-426E-40dd-AFC4-6F175D3DCCD1}">
              <a14:hiddenFill xmlns="" xmlns:a14="http://schemas.microsoft.com/office/drawing/2010/main">
                <a:solidFill>
                  <a:srgbClr val="FFFFFF"/>
                </a:solidFill>
              </a14:hiddenFill>
            </a:ext>
          </a:extLst>
        </p:spPr>
      </p:pic>
      <p:sp>
        <p:nvSpPr>
          <p:cNvPr id="47" name="Text Placeholder 45"/>
          <p:cNvSpPr>
            <a:spLocks noGrp="1"/>
          </p:cNvSpPr>
          <p:nvPr>
            <p:ph type="body" sz="quarter" idx="19" hasCustomPrompt="1"/>
          </p:nvPr>
        </p:nvSpPr>
        <p:spPr>
          <a:xfrm>
            <a:off x="469900" y="4570711"/>
            <a:ext cx="5894492" cy="386558"/>
          </a:xfrm>
        </p:spPr>
        <p:txBody>
          <a:bodyPr lIns="0" anchor="b"/>
          <a:lstStyle>
            <a:lvl1pPr marL="0" indent="0">
              <a:spcBef>
                <a:spcPts val="0"/>
              </a:spcBef>
              <a:buNone/>
              <a:defRPr sz="1400" baseline="0">
                <a:solidFill>
                  <a:srgbClr val="47484A"/>
                </a:solidFill>
              </a:defRPr>
            </a:lvl1pPr>
            <a:lvl2pPr marL="0" indent="0">
              <a:spcBef>
                <a:spcPts val="1800"/>
              </a:spcBef>
              <a:buNone/>
              <a:defRPr/>
            </a:lvl2pPr>
          </a:lstStyle>
          <a:p>
            <a:pPr lvl="0"/>
            <a:r>
              <a:rPr lang="en-US" dirty="0"/>
              <a:t>Presentation Date</a:t>
            </a:r>
            <a:br>
              <a:rPr lang="en-US" dirty="0"/>
            </a:br>
            <a:r>
              <a:rPr lang="en-US" dirty="0"/>
              <a:t>City, State (presentation location)</a:t>
            </a:r>
          </a:p>
        </p:txBody>
      </p:sp>
      <p:sp>
        <p:nvSpPr>
          <p:cNvPr id="50" name="Text Placeholder 9"/>
          <p:cNvSpPr>
            <a:spLocks noGrp="1"/>
          </p:cNvSpPr>
          <p:nvPr>
            <p:ph type="body" sz="quarter" idx="17" hasCustomPrompt="1"/>
          </p:nvPr>
        </p:nvSpPr>
        <p:spPr>
          <a:xfrm>
            <a:off x="469901" y="3436223"/>
            <a:ext cx="2692871" cy="295275"/>
          </a:xfrm>
        </p:spPr>
        <p:txBody>
          <a:bodyPr lIns="0" bIns="0" anchor="b">
            <a:normAutofit/>
          </a:bodyPr>
          <a:lstStyle>
            <a:lvl1pPr marL="0" indent="0">
              <a:buNone/>
              <a:defRPr sz="1400" b="1" cap="all" baseline="0">
                <a:solidFill>
                  <a:srgbClr val="47484A"/>
                </a:solidFill>
              </a:defRPr>
            </a:lvl1pPr>
            <a:lvl2pPr marL="0" indent="0">
              <a:buNone/>
              <a:defRPr/>
            </a:lvl2pPr>
            <a:lvl3pPr marL="0" indent="0">
              <a:spcBef>
                <a:spcPts val="1800"/>
              </a:spcBef>
              <a:buNone/>
              <a:defRPr/>
            </a:lvl3pPr>
          </a:lstStyle>
          <a:p>
            <a:pPr lvl="0"/>
            <a:r>
              <a:rPr lang="en-US" dirty="0"/>
              <a:t>presenter name</a:t>
            </a:r>
          </a:p>
        </p:txBody>
      </p:sp>
      <p:sp>
        <p:nvSpPr>
          <p:cNvPr id="53" name="Text Placeholder 45"/>
          <p:cNvSpPr>
            <a:spLocks noGrp="1"/>
          </p:cNvSpPr>
          <p:nvPr>
            <p:ph type="body" sz="quarter" idx="18" hasCustomPrompt="1"/>
          </p:nvPr>
        </p:nvSpPr>
        <p:spPr>
          <a:xfrm>
            <a:off x="469901" y="3719301"/>
            <a:ext cx="2692871" cy="685800"/>
          </a:xfrm>
        </p:spPr>
        <p:txBody>
          <a:bodyPr lIns="0">
            <a:normAutofit/>
          </a:bodyPr>
          <a:lstStyle>
            <a:lvl1pPr marL="0" indent="0">
              <a:lnSpc>
                <a:spcPct val="95000"/>
              </a:lnSpc>
              <a:spcBef>
                <a:spcPts val="0"/>
              </a:spcBef>
              <a:buNone/>
              <a:defRPr sz="1400">
                <a:solidFill>
                  <a:srgbClr val="47484A"/>
                </a:solidFill>
              </a:defRPr>
            </a:lvl1pPr>
            <a:lvl2pPr marL="0" indent="0">
              <a:spcBef>
                <a:spcPts val="1800"/>
              </a:spcBef>
              <a:buNone/>
              <a:defRPr/>
            </a:lvl2pPr>
          </a:lstStyle>
          <a:p>
            <a:r>
              <a:rPr lang="en-US" dirty="0"/>
              <a:t>Add Presenter Title</a:t>
            </a:r>
            <a:br>
              <a:rPr lang="en-US" dirty="0"/>
            </a:br>
            <a:r>
              <a:rPr lang="en-US" dirty="0"/>
              <a:t>Optional Line 2</a:t>
            </a:r>
            <a:br>
              <a:rPr lang="en-US" dirty="0"/>
            </a:br>
            <a:r>
              <a:rPr lang="en-US" dirty="0"/>
              <a:t>Optional Line 3</a:t>
            </a:r>
          </a:p>
        </p:txBody>
      </p:sp>
      <p:sp>
        <p:nvSpPr>
          <p:cNvPr id="56" name="Text Placeholder 9"/>
          <p:cNvSpPr>
            <a:spLocks noGrp="1"/>
          </p:cNvSpPr>
          <p:nvPr>
            <p:ph type="body" sz="quarter" idx="21" hasCustomPrompt="1"/>
          </p:nvPr>
        </p:nvSpPr>
        <p:spPr>
          <a:xfrm>
            <a:off x="3417372" y="3436223"/>
            <a:ext cx="2692871" cy="295275"/>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pPr lvl="0"/>
            <a:r>
              <a:rPr lang="en-US" dirty="0"/>
              <a:t>presenter name</a:t>
            </a:r>
          </a:p>
        </p:txBody>
      </p:sp>
      <p:sp>
        <p:nvSpPr>
          <p:cNvPr id="57" name="Text Placeholder 45"/>
          <p:cNvSpPr>
            <a:spLocks noGrp="1"/>
          </p:cNvSpPr>
          <p:nvPr>
            <p:ph type="body" sz="quarter" idx="22" hasCustomPrompt="1"/>
          </p:nvPr>
        </p:nvSpPr>
        <p:spPr>
          <a:xfrm>
            <a:off x="3417372" y="3719301"/>
            <a:ext cx="2692871" cy="560042"/>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a:t>Remove second presenter info </a:t>
            </a:r>
            <a:br>
              <a:rPr lang="en-US" dirty="0"/>
            </a:br>
            <a:r>
              <a:rPr lang="en-US" dirty="0"/>
              <a:t>if not needed</a:t>
            </a:r>
          </a:p>
        </p:txBody>
      </p:sp>
      <p:sp>
        <p:nvSpPr>
          <p:cNvPr id="45" name="Picture Placeholder 4"/>
          <p:cNvSpPr>
            <a:spLocks noGrp="1" noChangeAspect="1"/>
          </p:cNvSpPr>
          <p:nvPr>
            <p:ph type="pic" sz="quarter" idx="16" hasCustomPrompt="1"/>
          </p:nvPr>
        </p:nvSpPr>
        <p:spPr>
          <a:xfrm>
            <a:off x="218127" y="1261205"/>
            <a:ext cx="8925874" cy="2071151"/>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a:xfrm>
            <a:off x="469901" y="82770"/>
            <a:ext cx="6776128" cy="839426"/>
          </a:xfrm>
        </p:spPr>
        <p:txBody>
          <a:bodyPr lIns="0" rIns="91440" anchor="b">
            <a:normAutofit/>
          </a:bodyPr>
          <a:lstStyle>
            <a:lvl1pPr>
              <a:defRPr sz="2800" baseline="0">
                <a:solidFill>
                  <a:schemeClr val="tx1">
                    <a:lumMod val="50000"/>
                  </a:schemeClr>
                </a:solidFill>
              </a:defRPr>
            </a:lvl1pPr>
          </a:lstStyle>
          <a:p>
            <a:r>
              <a:rPr lang="en-US" dirty="0"/>
              <a:t>presentation title –</a:t>
            </a:r>
            <a:br>
              <a:rPr lang="en-US" dirty="0"/>
            </a:br>
            <a:r>
              <a:rPr lang="en-US" dirty="0"/>
              <a:t>Cover option D</a:t>
            </a:r>
          </a:p>
        </p:txBody>
      </p:sp>
      <p:sp>
        <p:nvSpPr>
          <p:cNvPr id="87" name="Text Placeholder 9"/>
          <p:cNvSpPr>
            <a:spLocks noGrp="1"/>
          </p:cNvSpPr>
          <p:nvPr>
            <p:ph type="body" sz="quarter" idx="23" hasCustomPrompt="1"/>
          </p:nvPr>
        </p:nvSpPr>
        <p:spPr>
          <a:xfrm>
            <a:off x="6360197" y="3436223"/>
            <a:ext cx="2692871" cy="295275"/>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pPr lvl="0"/>
            <a:r>
              <a:rPr lang="en-US" dirty="0"/>
              <a:t>presenter name</a:t>
            </a:r>
          </a:p>
        </p:txBody>
      </p:sp>
      <p:sp>
        <p:nvSpPr>
          <p:cNvPr id="88" name="Text Placeholder 45"/>
          <p:cNvSpPr>
            <a:spLocks noGrp="1"/>
          </p:cNvSpPr>
          <p:nvPr>
            <p:ph type="body" sz="quarter" idx="24" hasCustomPrompt="1"/>
          </p:nvPr>
        </p:nvSpPr>
        <p:spPr>
          <a:xfrm>
            <a:off x="6360197" y="3719301"/>
            <a:ext cx="2692871" cy="560042"/>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a:t>Remove third presenter info </a:t>
            </a:r>
            <a:br>
              <a:rPr lang="en-US" dirty="0"/>
            </a:br>
            <a:r>
              <a:rPr lang="en-US" dirty="0"/>
              <a:t>if not needed</a:t>
            </a:r>
          </a:p>
        </p:txBody>
      </p:sp>
      <p:sp>
        <p:nvSpPr>
          <p:cNvPr id="5" name="Text Placeholder 4"/>
          <p:cNvSpPr>
            <a:spLocks noGrp="1"/>
          </p:cNvSpPr>
          <p:nvPr>
            <p:ph type="body" sz="quarter" idx="25" hasCustomPrompt="1"/>
          </p:nvPr>
        </p:nvSpPr>
        <p:spPr>
          <a:xfrm>
            <a:off x="469900" y="922195"/>
            <a:ext cx="8484914" cy="248308"/>
          </a:xfrm>
        </p:spPr>
        <p:txBody>
          <a:bodyPr/>
          <a:lstStyle>
            <a:lvl1pPr marL="0" indent="0">
              <a:buNone/>
              <a:defRPr b="1" baseline="0">
                <a:solidFill>
                  <a:schemeClr val="accent2"/>
                </a:solidFill>
              </a:defRPr>
            </a:lvl1pPr>
          </a:lstStyle>
          <a:p>
            <a:pPr lvl="0"/>
            <a:r>
              <a:rPr lang="en-US" dirty="0"/>
              <a:t>Subtitle – delete if not needed</a:t>
            </a:r>
          </a:p>
        </p:txBody>
      </p:sp>
      <p:sp>
        <p:nvSpPr>
          <p:cNvPr id="46" name="Text Placeholder 4"/>
          <p:cNvSpPr>
            <a:spLocks noGrp="1"/>
          </p:cNvSpPr>
          <p:nvPr>
            <p:ph type="body" sz="quarter" idx="12" hasCustomPrompt="1"/>
          </p:nvPr>
        </p:nvSpPr>
        <p:spPr>
          <a:xfrm>
            <a:off x="2" y="1261204"/>
            <a:ext cx="224589" cy="2071116"/>
          </a:xfrm>
          <a:solidFill>
            <a:schemeClr val="accent1"/>
          </a:solidFill>
        </p:spPr>
        <p:txBody>
          <a:bodyPr bIns="0" anchor="b"/>
          <a:lstStyle>
            <a:lvl1pPr marL="0" indent="0">
              <a:buNone/>
              <a:defRPr sz="100"/>
            </a:lvl1pPr>
          </a:lstStyle>
          <a:p>
            <a:pPr lvl="0"/>
            <a:r>
              <a:rPr lang="en-US" dirty="0"/>
              <a:t>  </a:t>
            </a:r>
          </a:p>
        </p:txBody>
      </p:sp>
      <p:sp>
        <p:nvSpPr>
          <p:cNvPr id="153" name="TextBox 152"/>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pic>
        <p:nvPicPr>
          <p:cNvPr id="16" name="Picture 15"/>
          <p:cNvPicPr>
            <a:picLocks noChangeAspect="1"/>
          </p:cNvPicPr>
          <p:nvPr userDrawn="1"/>
        </p:nvPicPr>
        <p:blipFill>
          <a:blip r:embed="rId3"/>
          <a:stretch>
            <a:fillRect/>
          </a:stretch>
        </p:blipFill>
        <p:spPr>
          <a:xfrm>
            <a:off x="5619751" y="306913"/>
            <a:ext cx="486838" cy="486838"/>
          </a:xfrm>
          <a:prstGeom prst="rect">
            <a:avLst/>
          </a:prstGeom>
        </p:spPr>
      </p:pic>
      <p:pic>
        <p:nvPicPr>
          <p:cNvPr id="17" name="Picture 16"/>
          <p:cNvPicPr>
            <a:picLocks noChangeAspect="1"/>
          </p:cNvPicPr>
          <p:nvPr userDrawn="1"/>
        </p:nvPicPr>
        <p:blipFill>
          <a:blip r:embed="rId4"/>
          <a:stretch>
            <a:fillRect/>
          </a:stretch>
        </p:blipFill>
        <p:spPr>
          <a:xfrm>
            <a:off x="7450136" y="370417"/>
            <a:ext cx="1545700" cy="297967"/>
          </a:xfrm>
          <a:prstGeom prst="rect">
            <a:avLst/>
          </a:prstGeom>
        </p:spPr>
      </p:pic>
      <p:pic>
        <p:nvPicPr>
          <p:cNvPr id="18" name="Picture 17"/>
          <p:cNvPicPr>
            <a:picLocks noChangeAspect="1"/>
          </p:cNvPicPr>
          <p:nvPr userDrawn="1"/>
        </p:nvPicPr>
        <p:blipFill>
          <a:blip r:embed="rId5"/>
          <a:stretch>
            <a:fillRect/>
          </a:stretch>
        </p:blipFill>
        <p:spPr>
          <a:xfrm>
            <a:off x="6169156" y="381001"/>
            <a:ext cx="1159958" cy="296756"/>
          </a:xfrm>
          <a:prstGeom prst="rect">
            <a:avLst/>
          </a:prstGeom>
        </p:spPr>
      </p:pic>
    </p:spTree>
    <p:extLst>
      <p:ext uri="{BB962C8B-B14F-4D97-AF65-F5344CB8AC3E}">
        <p14:creationId xmlns:p14="http://schemas.microsoft.com/office/powerpoint/2010/main" val="20617003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Pic - Full Frame">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noChangeAspect="1"/>
          </p:cNvSpPr>
          <p:nvPr>
            <p:ph type="pic" sz="quarter" idx="13" hasCustomPrompt="1"/>
          </p:nvPr>
        </p:nvSpPr>
        <p:spPr>
          <a:xfrm>
            <a:off x="218127" y="6978"/>
            <a:ext cx="8925873" cy="5143500"/>
          </a:xfrm>
          <a:solidFill>
            <a:schemeClr val="bg1"/>
          </a:solidFill>
        </p:spPr>
        <p:txBody>
          <a:bodyPr lIns="0" tIns="1645920" anchor="t" anchorCtr="0"/>
          <a:lstStyle>
            <a:lvl1pPr marL="0" indent="0" algn="ctr">
              <a:buNone/>
              <a:defRPr baseline="0"/>
            </a:lvl1pPr>
          </a:lstStyle>
          <a:p>
            <a:r>
              <a:rPr lang="en-US" dirty="0"/>
              <a:t>Click icon to insert an image then right click image and “SEND IMAGE TO BACK”</a:t>
            </a:r>
          </a:p>
        </p:txBody>
      </p:sp>
      <p:sp>
        <p:nvSpPr>
          <p:cNvPr id="7" name="Text Placeholder 6"/>
          <p:cNvSpPr>
            <a:spLocks noGrp="1"/>
          </p:cNvSpPr>
          <p:nvPr>
            <p:ph type="body" sz="quarter" idx="17" hasCustomPrompt="1"/>
          </p:nvPr>
        </p:nvSpPr>
        <p:spPr>
          <a:xfrm>
            <a:off x="0" y="3581400"/>
            <a:ext cx="9144000" cy="1562100"/>
          </a:xfrm>
          <a:solidFill>
            <a:schemeClr val="tx2">
              <a:alpha val="91000"/>
            </a:schemeClr>
          </a:solidFill>
        </p:spPr>
        <p:txBody>
          <a:bodyPr bIns="0" anchor="b" anchorCtr="0"/>
          <a:lstStyle>
            <a:lvl1pPr marL="0" indent="0">
              <a:buNone/>
              <a:defRPr sz="100"/>
            </a:lvl1pPr>
          </a:lstStyle>
          <a:p>
            <a:pPr lvl="0"/>
            <a:r>
              <a:rPr lang="en-US" dirty="0"/>
              <a:t> </a:t>
            </a:r>
            <a:r>
              <a:rPr lang="en-US" dirty="0" err="1"/>
              <a:t>x1</a:t>
            </a:r>
            <a:endParaRPr lang="en-US" dirty="0"/>
          </a:p>
          <a:p>
            <a:pPr lvl="0"/>
            <a:endParaRPr lang="en-US" dirty="0"/>
          </a:p>
        </p:txBody>
      </p:sp>
      <p:sp>
        <p:nvSpPr>
          <p:cNvPr id="2" name="Title 1"/>
          <p:cNvSpPr>
            <a:spLocks noGrp="1"/>
          </p:cNvSpPr>
          <p:nvPr>
            <p:ph type="title" hasCustomPrompt="1"/>
          </p:nvPr>
        </p:nvSpPr>
        <p:spPr>
          <a:xfrm>
            <a:off x="469901" y="3782231"/>
            <a:ext cx="8321040" cy="1030194"/>
          </a:xfrm>
        </p:spPr>
        <p:txBody>
          <a:bodyPr lIns="0" anchor="t"/>
          <a:lstStyle>
            <a:lvl1pPr>
              <a:defRPr sz="2400" b="1" cap="all" baseline="0">
                <a:solidFill>
                  <a:schemeClr val="bg1"/>
                </a:solidFill>
              </a:defRPr>
            </a:lvl1pPr>
          </a:lstStyle>
          <a:p>
            <a:r>
              <a:rPr lang="en-US" dirty="0"/>
              <a:t>Full-frame image layout  – title</a:t>
            </a:r>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AEFAAC5A-9C4F-4278-920D-DF2BAB595749}" type="slidenum">
              <a:rPr lang="en-US" smtClean="0"/>
              <a:pPr/>
              <a:t>‹#›</a:t>
            </a:fld>
            <a:endParaRPr lang="en-US" dirty="0"/>
          </a:p>
        </p:txBody>
      </p:sp>
      <p:sp>
        <p:nvSpPr>
          <p:cNvPr id="8" name="Text Placeholder 4"/>
          <p:cNvSpPr>
            <a:spLocks noGrp="1"/>
          </p:cNvSpPr>
          <p:nvPr>
            <p:ph type="body" sz="quarter" idx="12" hasCustomPrompt="1"/>
          </p:nvPr>
        </p:nvSpPr>
        <p:spPr>
          <a:xfrm>
            <a:off x="0" y="-2"/>
            <a:ext cx="228600" cy="5143500"/>
          </a:xfrm>
          <a:solidFill>
            <a:schemeClr val="accent1"/>
          </a:solidFill>
        </p:spPr>
        <p:txBody>
          <a:bodyPr bIns="0" anchor="b"/>
          <a:lstStyle>
            <a:lvl1pPr marL="0" indent="0">
              <a:buNone/>
              <a:defRPr sz="100"/>
            </a:lvl1pPr>
          </a:lstStyle>
          <a:p>
            <a:pPr lvl="0"/>
            <a:r>
              <a:rPr lang="en-US" dirty="0"/>
              <a:t>  </a:t>
            </a:r>
          </a:p>
        </p:txBody>
      </p:sp>
      <p:sp>
        <p:nvSpPr>
          <p:cNvPr id="9" name="TextBox 8"/>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12072827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Pic - ONE Image">
    <p:bg>
      <p:bgPr>
        <a:solidFill>
          <a:schemeClr val="bg1"/>
        </a:solidFill>
        <a:effectLst/>
      </p:bgPr>
    </p:bg>
    <p:spTree>
      <p:nvGrpSpPr>
        <p:cNvPr id="1" name=""/>
        <p:cNvGrpSpPr/>
        <p:nvPr/>
      </p:nvGrpSpPr>
      <p:grpSpPr>
        <a:xfrm>
          <a:off x="0" y="0"/>
          <a:ext cx="0" cy="0"/>
          <a:chOff x="0" y="0"/>
          <a:chExt cx="0" cy="0"/>
        </a:xfrm>
      </p:grpSpPr>
      <p:sp>
        <p:nvSpPr>
          <p:cNvPr id="8" name="Text Placeholder 6"/>
          <p:cNvSpPr>
            <a:spLocks noGrp="1"/>
          </p:cNvSpPr>
          <p:nvPr>
            <p:ph type="body" sz="quarter" idx="17" hasCustomPrompt="1"/>
          </p:nvPr>
        </p:nvSpPr>
        <p:spPr>
          <a:xfrm>
            <a:off x="0" y="2742091"/>
            <a:ext cx="9144000" cy="2401409"/>
          </a:xfrm>
          <a:solidFill>
            <a:schemeClr val="accent2"/>
          </a:solidFill>
        </p:spPr>
        <p:txBody>
          <a:bodyPr bIns="0" anchor="b" anchorCtr="0"/>
          <a:lstStyle>
            <a:lvl1pPr marL="0" indent="0">
              <a:buNone/>
              <a:defRPr sz="100"/>
            </a:lvl1pPr>
          </a:lstStyle>
          <a:p>
            <a:pPr lvl="0"/>
            <a:r>
              <a:rPr lang="en-US" dirty="0"/>
              <a:t> </a:t>
            </a:r>
            <a:r>
              <a:rPr lang="en-US" dirty="0" err="1"/>
              <a:t>x1</a:t>
            </a:r>
            <a:endParaRPr lang="en-US" dirty="0"/>
          </a:p>
          <a:p>
            <a:pPr lvl="0"/>
            <a:endParaRPr lang="en-US" dirty="0"/>
          </a:p>
        </p:txBody>
      </p:sp>
      <p:sp>
        <p:nvSpPr>
          <p:cNvPr id="10" name="Text Placeholder 7"/>
          <p:cNvSpPr>
            <a:spLocks noGrp="1"/>
          </p:cNvSpPr>
          <p:nvPr>
            <p:ph type="body" sz="quarter" idx="14"/>
          </p:nvPr>
        </p:nvSpPr>
        <p:spPr>
          <a:xfrm>
            <a:off x="469900" y="3893639"/>
            <a:ext cx="8434552" cy="1359776"/>
          </a:xfrm>
          <a:noFill/>
        </p:spPr>
        <p:txBody>
          <a:bodyPr lIns="0" tIns="91440"/>
          <a:lstStyle>
            <a:lvl1pPr>
              <a:defRPr sz="2400">
                <a:solidFill>
                  <a:schemeClr val="bg1"/>
                </a:solidFill>
              </a:defRPr>
            </a:lvl1pPr>
            <a:lvl2pPr>
              <a:defRPr sz="24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Click to edit Master text styles</a:t>
            </a:r>
          </a:p>
          <a:p>
            <a:pPr lvl="1"/>
            <a:r>
              <a:rPr lang="en-US"/>
              <a:t>Second level</a:t>
            </a:r>
          </a:p>
        </p:txBody>
      </p:sp>
      <p:sp>
        <p:nvSpPr>
          <p:cNvPr id="5" name="Picture Placeholder 4"/>
          <p:cNvSpPr>
            <a:spLocks noGrp="1" noChangeAspect="1"/>
          </p:cNvSpPr>
          <p:nvPr>
            <p:ph type="pic" sz="quarter" idx="13" hasCustomPrompt="1"/>
          </p:nvPr>
        </p:nvSpPr>
        <p:spPr>
          <a:xfrm>
            <a:off x="218127" y="-1"/>
            <a:ext cx="8925873" cy="2742010"/>
          </a:xfrm>
          <a:solidFill>
            <a:schemeClr val="bg1"/>
          </a:solidFill>
        </p:spPr>
        <p:txBody>
          <a:bodyPr lIns="0" tIns="1097280" anchor="t" anchorCtr="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a:xfrm>
            <a:off x="469900" y="3265038"/>
            <a:ext cx="8674100" cy="590324"/>
          </a:xfrm>
        </p:spPr>
        <p:txBody>
          <a:bodyPr lIns="0"/>
          <a:lstStyle>
            <a:lvl1pPr>
              <a:defRPr sz="2800" b="1" baseline="0">
                <a:solidFill>
                  <a:schemeClr val="bg1"/>
                </a:solidFill>
              </a:defRPr>
            </a:lvl1pPr>
          </a:lstStyle>
          <a:p>
            <a:r>
              <a:rPr lang="en-US" dirty="0"/>
              <a:t>Science/R&amp;D hero – one image</a:t>
            </a:r>
            <a:br>
              <a:rPr lang="en-US" dirty="0"/>
            </a:br>
            <a:r>
              <a:rPr lang="en-US" dirty="0"/>
              <a:t>Headline is </a:t>
            </a:r>
            <a:r>
              <a:rPr lang="en-US" dirty="0" err="1"/>
              <a:t>arial</a:t>
            </a:r>
            <a:r>
              <a:rPr lang="en-US" dirty="0"/>
              <a:t> in all caps</a:t>
            </a:r>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AEFAAC5A-9C4F-4278-920D-DF2BAB595749}" type="slidenum">
              <a:rPr lang="en-US" smtClean="0"/>
              <a:pPr/>
              <a:t>‹#›</a:t>
            </a:fld>
            <a:endParaRPr lang="en-US" dirty="0"/>
          </a:p>
        </p:txBody>
      </p:sp>
      <p:sp>
        <p:nvSpPr>
          <p:cNvPr id="9" name="Text Placeholder 4"/>
          <p:cNvSpPr>
            <a:spLocks noGrp="1"/>
          </p:cNvSpPr>
          <p:nvPr>
            <p:ph type="body" sz="quarter" idx="12" hasCustomPrompt="1"/>
          </p:nvPr>
        </p:nvSpPr>
        <p:spPr>
          <a:xfrm>
            <a:off x="0" y="-2"/>
            <a:ext cx="228600" cy="5143500"/>
          </a:xfrm>
          <a:solidFill>
            <a:schemeClr val="accent1"/>
          </a:solidFill>
        </p:spPr>
        <p:txBody>
          <a:bodyPr bIns="0" anchor="b"/>
          <a:lstStyle>
            <a:lvl1pPr marL="0" indent="0">
              <a:buNone/>
              <a:defRPr sz="100"/>
            </a:lvl1pPr>
          </a:lstStyle>
          <a:p>
            <a:pPr lvl="0"/>
            <a:r>
              <a:rPr lang="en-US" dirty="0"/>
              <a:t>  </a:t>
            </a:r>
          </a:p>
        </p:txBody>
      </p:sp>
      <p:sp>
        <p:nvSpPr>
          <p:cNvPr id="11" name="TextBox 10"/>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16594925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Pic - TWO images">
    <p:bg>
      <p:bgPr>
        <a:solidFill>
          <a:schemeClr val="bg1"/>
        </a:solidFill>
        <a:effectLst/>
      </p:bgPr>
    </p:bg>
    <p:spTree>
      <p:nvGrpSpPr>
        <p:cNvPr id="1" name=""/>
        <p:cNvGrpSpPr/>
        <p:nvPr/>
      </p:nvGrpSpPr>
      <p:grpSpPr>
        <a:xfrm>
          <a:off x="0" y="0"/>
          <a:ext cx="0" cy="0"/>
          <a:chOff x="0" y="0"/>
          <a:chExt cx="0" cy="0"/>
        </a:xfrm>
      </p:grpSpPr>
      <p:sp>
        <p:nvSpPr>
          <p:cNvPr id="13" name="Text Placeholder 6"/>
          <p:cNvSpPr>
            <a:spLocks noGrp="1"/>
          </p:cNvSpPr>
          <p:nvPr>
            <p:ph type="body" sz="quarter" idx="20" hasCustomPrompt="1"/>
          </p:nvPr>
        </p:nvSpPr>
        <p:spPr>
          <a:xfrm>
            <a:off x="0" y="2742091"/>
            <a:ext cx="9144000" cy="2401409"/>
          </a:xfrm>
          <a:solidFill>
            <a:schemeClr val="accent2"/>
          </a:solidFill>
        </p:spPr>
        <p:txBody>
          <a:bodyPr bIns="0" anchor="b" anchorCtr="0"/>
          <a:lstStyle>
            <a:lvl1pPr marL="0" indent="0">
              <a:buNone/>
              <a:defRPr sz="100"/>
            </a:lvl1pPr>
          </a:lstStyle>
          <a:p>
            <a:pPr lvl="0"/>
            <a:r>
              <a:rPr lang="en-US" dirty="0"/>
              <a:t> </a:t>
            </a:r>
            <a:r>
              <a:rPr lang="en-US" dirty="0" err="1"/>
              <a:t>x1</a:t>
            </a:r>
            <a:endParaRPr lang="en-US" dirty="0"/>
          </a:p>
          <a:p>
            <a:pPr lvl="0"/>
            <a:endParaRPr lang="en-US" dirty="0"/>
          </a:p>
        </p:txBody>
      </p:sp>
      <p:sp>
        <p:nvSpPr>
          <p:cNvPr id="11" name="Picture Placeholder 4"/>
          <p:cNvSpPr>
            <a:spLocks noGrp="1" noChangeAspect="1"/>
          </p:cNvSpPr>
          <p:nvPr>
            <p:ph type="pic" sz="quarter" idx="16" hasCustomPrompt="1"/>
          </p:nvPr>
        </p:nvSpPr>
        <p:spPr>
          <a:xfrm>
            <a:off x="218127" y="0"/>
            <a:ext cx="4480560" cy="2747963"/>
          </a:xfrm>
          <a:solidFill>
            <a:schemeClr val="bg1">
              <a:lumMod val="75000"/>
            </a:schemeClr>
          </a:solidFill>
        </p:spPr>
        <p:txBody>
          <a:bodyPr tIns="1097280" anchor="t" anchorCtr="0"/>
          <a:lstStyle>
            <a:lvl1pPr marL="0" indent="0" algn="ctr">
              <a:buNone/>
              <a:defRPr baseline="0"/>
            </a:lvl1pPr>
          </a:lstStyle>
          <a:p>
            <a:r>
              <a:rPr lang="en-US" dirty="0"/>
              <a:t>Click icon to insert an image</a:t>
            </a:r>
          </a:p>
        </p:txBody>
      </p:sp>
      <p:sp>
        <p:nvSpPr>
          <p:cNvPr id="12" name="Picture Placeholder 4"/>
          <p:cNvSpPr>
            <a:spLocks noGrp="1" noChangeAspect="1"/>
          </p:cNvSpPr>
          <p:nvPr>
            <p:ph type="pic" sz="quarter" idx="17" hasCustomPrompt="1"/>
          </p:nvPr>
        </p:nvSpPr>
        <p:spPr>
          <a:xfrm>
            <a:off x="4682525" y="0"/>
            <a:ext cx="4480560" cy="2747963"/>
          </a:xfrm>
          <a:solidFill>
            <a:schemeClr val="bg1">
              <a:lumMod val="85000"/>
            </a:schemeClr>
          </a:solidFill>
        </p:spPr>
        <p:txBody>
          <a:bodyPr tIns="1097280" anchor="t" anchorCtr="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a:xfrm>
            <a:off x="469900" y="3255513"/>
            <a:ext cx="8674100" cy="590324"/>
          </a:xfrm>
        </p:spPr>
        <p:txBody>
          <a:bodyPr lIns="0"/>
          <a:lstStyle>
            <a:lvl1pPr>
              <a:defRPr sz="2800" b="1">
                <a:solidFill>
                  <a:schemeClr val="bg1"/>
                </a:solidFill>
              </a:defRPr>
            </a:lvl1pPr>
          </a:lstStyle>
          <a:p>
            <a:r>
              <a:rPr lang="en-US" dirty="0"/>
              <a:t>Science/R&amp;D hero – TWO images</a:t>
            </a:r>
            <a:br>
              <a:rPr lang="en-US" dirty="0"/>
            </a:br>
            <a:r>
              <a:rPr lang="en-US" dirty="0"/>
              <a:t>Headline is </a:t>
            </a:r>
            <a:r>
              <a:rPr lang="en-US" dirty="0" err="1"/>
              <a:t>arial</a:t>
            </a:r>
            <a:r>
              <a:rPr lang="en-US" dirty="0"/>
              <a:t> in all caps</a:t>
            </a:r>
          </a:p>
        </p:txBody>
      </p:sp>
      <p:sp>
        <p:nvSpPr>
          <p:cNvPr id="9" name="Text Placeholder 7"/>
          <p:cNvSpPr>
            <a:spLocks noGrp="1"/>
          </p:cNvSpPr>
          <p:nvPr>
            <p:ph type="body" sz="quarter" idx="14"/>
          </p:nvPr>
        </p:nvSpPr>
        <p:spPr>
          <a:xfrm>
            <a:off x="469900" y="3884114"/>
            <a:ext cx="8434552" cy="1359776"/>
          </a:xfrm>
          <a:noFill/>
        </p:spPr>
        <p:txBody>
          <a:bodyPr lIns="0" tIns="91440"/>
          <a:lstStyle>
            <a:lvl1pPr>
              <a:defRPr sz="2400">
                <a:solidFill>
                  <a:schemeClr val="bg1"/>
                </a:solidFill>
              </a:defRPr>
            </a:lvl1pPr>
            <a:lvl2pPr>
              <a:defRPr sz="24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Click to edit Master text styles</a:t>
            </a:r>
          </a:p>
          <a:p>
            <a:pPr lvl="1"/>
            <a:r>
              <a:rPr lang="en-US"/>
              <a:t>Second level</a:t>
            </a:r>
          </a:p>
        </p:txBody>
      </p:sp>
      <p:sp>
        <p:nvSpPr>
          <p:cNvPr id="3" name="Slide Number Placeholder 2"/>
          <p:cNvSpPr>
            <a:spLocks noGrp="1"/>
          </p:cNvSpPr>
          <p:nvPr>
            <p:ph type="sldNum" sz="quarter" idx="18"/>
          </p:nvPr>
        </p:nvSpPr>
        <p:spPr/>
        <p:txBody>
          <a:bodyPr/>
          <a:lstStyle>
            <a:lvl1pPr>
              <a:defRPr>
                <a:solidFill>
                  <a:schemeClr val="bg1"/>
                </a:solidFill>
              </a:defRPr>
            </a:lvl1pPr>
          </a:lstStyle>
          <a:p>
            <a:fld id="{AEFAAC5A-9C4F-4278-920D-DF2BAB595749}" type="slidenum">
              <a:rPr lang="en-US" smtClean="0"/>
              <a:pPr/>
              <a:t>‹#›</a:t>
            </a:fld>
            <a:endParaRPr lang="en-US" dirty="0"/>
          </a:p>
        </p:txBody>
      </p:sp>
      <p:sp>
        <p:nvSpPr>
          <p:cNvPr id="10" name="Text Placeholder 4"/>
          <p:cNvSpPr>
            <a:spLocks noGrp="1"/>
          </p:cNvSpPr>
          <p:nvPr>
            <p:ph type="body" sz="quarter" idx="12" hasCustomPrompt="1"/>
          </p:nvPr>
        </p:nvSpPr>
        <p:spPr>
          <a:xfrm>
            <a:off x="0" y="-2"/>
            <a:ext cx="228600" cy="5143500"/>
          </a:xfrm>
          <a:solidFill>
            <a:schemeClr val="accent1"/>
          </a:solidFill>
        </p:spPr>
        <p:txBody>
          <a:bodyPr bIns="0" anchor="b"/>
          <a:lstStyle>
            <a:lvl1pPr marL="0" indent="0">
              <a:buNone/>
              <a:defRPr sz="100"/>
            </a:lvl1pPr>
          </a:lstStyle>
          <a:p>
            <a:pPr lvl="0"/>
            <a:r>
              <a:rPr lang="en-US" dirty="0"/>
              <a:t>  </a:t>
            </a:r>
          </a:p>
        </p:txBody>
      </p:sp>
      <p:sp>
        <p:nvSpPr>
          <p:cNvPr id="14" name="TextBox 13"/>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2709536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Pic - THREE Images">
    <p:bg>
      <p:bgPr>
        <a:solidFill>
          <a:schemeClr val="bg1"/>
        </a:solidFill>
        <a:effectLst/>
      </p:bgPr>
    </p:bg>
    <p:spTree>
      <p:nvGrpSpPr>
        <p:cNvPr id="1" name=""/>
        <p:cNvGrpSpPr/>
        <p:nvPr/>
      </p:nvGrpSpPr>
      <p:grpSpPr>
        <a:xfrm>
          <a:off x="0" y="0"/>
          <a:ext cx="0" cy="0"/>
          <a:chOff x="0" y="0"/>
          <a:chExt cx="0" cy="0"/>
        </a:xfrm>
      </p:grpSpPr>
      <p:sp>
        <p:nvSpPr>
          <p:cNvPr id="11" name="Text Placeholder 6"/>
          <p:cNvSpPr>
            <a:spLocks noGrp="1"/>
          </p:cNvSpPr>
          <p:nvPr>
            <p:ph type="body" sz="quarter" idx="19" hasCustomPrompt="1"/>
          </p:nvPr>
        </p:nvSpPr>
        <p:spPr>
          <a:xfrm>
            <a:off x="0" y="2742091"/>
            <a:ext cx="9144000" cy="2401409"/>
          </a:xfrm>
          <a:solidFill>
            <a:schemeClr val="accent2"/>
          </a:solidFill>
        </p:spPr>
        <p:txBody>
          <a:bodyPr bIns="0" anchor="b" anchorCtr="0"/>
          <a:lstStyle>
            <a:lvl1pPr marL="0" indent="0">
              <a:buNone/>
              <a:defRPr sz="100"/>
            </a:lvl1pPr>
          </a:lstStyle>
          <a:p>
            <a:pPr lvl="0"/>
            <a:r>
              <a:rPr lang="en-US" dirty="0"/>
              <a:t> </a:t>
            </a:r>
            <a:r>
              <a:rPr lang="en-US" dirty="0" err="1"/>
              <a:t>x1</a:t>
            </a:r>
            <a:endParaRPr lang="en-US" dirty="0"/>
          </a:p>
          <a:p>
            <a:pPr lvl="0"/>
            <a:endParaRPr lang="en-US" dirty="0"/>
          </a:p>
        </p:txBody>
      </p:sp>
      <p:sp>
        <p:nvSpPr>
          <p:cNvPr id="5" name="Picture Placeholder 4"/>
          <p:cNvSpPr>
            <a:spLocks noGrp="1" noChangeAspect="1"/>
          </p:cNvSpPr>
          <p:nvPr>
            <p:ph type="pic" sz="quarter" idx="13" hasCustomPrompt="1"/>
          </p:nvPr>
        </p:nvSpPr>
        <p:spPr>
          <a:xfrm>
            <a:off x="218127" y="0"/>
            <a:ext cx="2990088" cy="2755232"/>
          </a:xfrm>
          <a:solidFill>
            <a:schemeClr val="bg1">
              <a:lumMod val="85000"/>
            </a:schemeClr>
          </a:solidFill>
        </p:spPr>
        <p:txBody>
          <a:bodyPr lIns="0" tIns="731520" anchor="t" anchorCtr="0"/>
          <a:lstStyle>
            <a:lvl1pPr marL="0" indent="0" algn="ctr">
              <a:buNone/>
              <a:defRPr baseline="0"/>
            </a:lvl1pPr>
          </a:lstStyle>
          <a:p>
            <a:r>
              <a:rPr lang="en-US" dirty="0"/>
              <a:t>Click icon to insert an image</a:t>
            </a:r>
          </a:p>
        </p:txBody>
      </p:sp>
      <p:sp>
        <p:nvSpPr>
          <p:cNvPr id="9" name="Picture Placeholder 4"/>
          <p:cNvSpPr>
            <a:spLocks noGrp="1" noChangeAspect="1"/>
          </p:cNvSpPr>
          <p:nvPr>
            <p:ph type="pic" sz="quarter" idx="15" hasCustomPrompt="1"/>
          </p:nvPr>
        </p:nvSpPr>
        <p:spPr>
          <a:xfrm>
            <a:off x="3194237" y="0"/>
            <a:ext cx="2990088" cy="2755232"/>
          </a:xfrm>
          <a:solidFill>
            <a:schemeClr val="bg1">
              <a:lumMod val="75000"/>
            </a:schemeClr>
          </a:solidFill>
        </p:spPr>
        <p:txBody>
          <a:bodyPr lIns="0" tIns="731520" anchor="t" anchorCtr="0"/>
          <a:lstStyle>
            <a:lvl1pPr marL="0" indent="0" algn="ctr">
              <a:buNone/>
              <a:defRPr baseline="0"/>
            </a:lvl1pPr>
          </a:lstStyle>
          <a:p>
            <a:r>
              <a:rPr lang="en-US" dirty="0"/>
              <a:t>Click icon to insert an image</a:t>
            </a:r>
          </a:p>
        </p:txBody>
      </p:sp>
      <p:sp>
        <p:nvSpPr>
          <p:cNvPr id="10" name="Picture Placeholder 4"/>
          <p:cNvSpPr>
            <a:spLocks noGrp="1" noChangeAspect="1"/>
          </p:cNvSpPr>
          <p:nvPr>
            <p:ph type="pic" sz="quarter" idx="16" hasCustomPrompt="1"/>
          </p:nvPr>
        </p:nvSpPr>
        <p:spPr>
          <a:xfrm>
            <a:off x="6186112" y="0"/>
            <a:ext cx="2957888" cy="2755232"/>
          </a:xfrm>
          <a:solidFill>
            <a:schemeClr val="bg1">
              <a:lumMod val="85000"/>
            </a:schemeClr>
          </a:solidFill>
        </p:spPr>
        <p:txBody>
          <a:bodyPr lIns="0" tIns="731520" anchor="t" anchorCtr="0"/>
          <a:lstStyle>
            <a:lvl1pPr marL="0" indent="0" algn="ctr">
              <a:buNone/>
              <a:defRPr baseline="0"/>
            </a:lvl1pPr>
          </a:lstStyle>
          <a:p>
            <a:r>
              <a:rPr lang="en-US" dirty="0"/>
              <a:t>Click icon to insert an image</a:t>
            </a:r>
          </a:p>
        </p:txBody>
      </p:sp>
      <p:sp>
        <p:nvSpPr>
          <p:cNvPr id="8" name="Text Placeholder 7"/>
          <p:cNvSpPr>
            <a:spLocks noGrp="1"/>
          </p:cNvSpPr>
          <p:nvPr>
            <p:ph type="body" sz="quarter" idx="14"/>
          </p:nvPr>
        </p:nvSpPr>
        <p:spPr>
          <a:xfrm>
            <a:off x="469900" y="3893639"/>
            <a:ext cx="8434552" cy="1359776"/>
          </a:xfrm>
          <a:noFill/>
        </p:spPr>
        <p:txBody>
          <a:bodyPr lIns="0" tIns="91440"/>
          <a:lstStyle>
            <a:lvl1pPr>
              <a:defRPr sz="2400">
                <a:solidFill>
                  <a:schemeClr val="bg1"/>
                </a:solidFill>
              </a:defRPr>
            </a:lvl1pPr>
            <a:lvl2pPr>
              <a:defRPr sz="24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Click to edit Master text styles</a:t>
            </a:r>
          </a:p>
          <a:p>
            <a:pPr lvl="1"/>
            <a:r>
              <a:rPr lang="en-US"/>
              <a:t>Second level</a:t>
            </a:r>
          </a:p>
        </p:txBody>
      </p:sp>
      <p:sp>
        <p:nvSpPr>
          <p:cNvPr id="2" name="Title 1"/>
          <p:cNvSpPr>
            <a:spLocks noGrp="1"/>
          </p:cNvSpPr>
          <p:nvPr>
            <p:ph type="title" hasCustomPrompt="1"/>
          </p:nvPr>
        </p:nvSpPr>
        <p:spPr>
          <a:xfrm>
            <a:off x="469900" y="3265038"/>
            <a:ext cx="8674100" cy="590324"/>
          </a:xfrm>
        </p:spPr>
        <p:txBody>
          <a:bodyPr lIns="0"/>
          <a:lstStyle>
            <a:lvl1pPr>
              <a:defRPr sz="2800" b="1">
                <a:solidFill>
                  <a:schemeClr val="bg1"/>
                </a:solidFill>
              </a:defRPr>
            </a:lvl1pPr>
          </a:lstStyle>
          <a:p>
            <a:r>
              <a:rPr lang="en-US" dirty="0"/>
              <a:t>Science/R&amp;D hero – Three images</a:t>
            </a:r>
            <a:br>
              <a:rPr lang="en-US" dirty="0"/>
            </a:br>
            <a:r>
              <a:rPr lang="en-US" dirty="0"/>
              <a:t>Headline is </a:t>
            </a:r>
            <a:r>
              <a:rPr lang="en-US" dirty="0" err="1"/>
              <a:t>arial</a:t>
            </a:r>
            <a:r>
              <a:rPr lang="en-US" dirty="0"/>
              <a:t> in all caps</a:t>
            </a:r>
          </a:p>
        </p:txBody>
      </p:sp>
      <p:sp>
        <p:nvSpPr>
          <p:cNvPr id="3" name="Slide Number Placeholder 2"/>
          <p:cNvSpPr>
            <a:spLocks noGrp="1"/>
          </p:cNvSpPr>
          <p:nvPr>
            <p:ph type="sldNum" sz="quarter" idx="17"/>
          </p:nvPr>
        </p:nvSpPr>
        <p:spPr/>
        <p:txBody>
          <a:bodyPr/>
          <a:lstStyle>
            <a:lvl1pPr>
              <a:defRPr>
                <a:solidFill>
                  <a:schemeClr val="bg1"/>
                </a:solidFill>
              </a:defRPr>
            </a:lvl1pPr>
          </a:lstStyle>
          <a:p>
            <a:fld id="{AEFAAC5A-9C4F-4278-920D-DF2BAB595749}" type="slidenum">
              <a:rPr lang="en-US" smtClean="0"/>
              <a:pPr/>
              <a:t>‹#›</a:t>
            </a:fld>
            <a:endParaRPr lang="en-US" dirty="0"/>
          </a:p>
        </p:txBody>
      </p:sp>
      <p:sp>
        <p:nvSpPr>
          <p:cNvPr id="12" name="Text Placeholder 4"/>
          <p:cNvSpPr>
            <a:spLocks noGrp="1"/>
          </p:cNvSpPr>
          <p:nvPr>
            <p:ph type="body" sz="quarter" idx="12" hasCustomPrompt="1"/>
          </p:nvPr>
        </p:nvSpPr>
        <p:spPr>
          <a:xfrm>
            <a:off x="0" y="-2"/>
            <a:ext cx="228600" cy="5143500"/>
          </a:xfrm>
          <a:solidFill>
            <a:schemeClr val="accent1"/>
          </a:solidFill>
        </p:spPr>
        <p:txBody>
          <a:bodyPr bIns="0" anchor="b"/>
          <a:lstStyle>
            <a:lvl1pPr marL="0" indent="0">
              <a:buNone/>
              <a:defRPr sz="100"/>
            </a:lvl1pPr>
          </a:lstStyle>
          <a:p>
            <a:pPr lvl="0"/>
            <a:r>
              <a:rPr lang="en-US" dirty="0"/>
              <a:t>  </a:t>
            </a:r>
          </a:p>
        </p:txBody>
      </p:sp>
      <p:sp>
        <p:nvSpPr>
          <p:cNvPr id="13" name="TextBox 12"/>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30129783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Pic - FOUR Images">
    <p:bg>
      <p:bgPr>
        <a:solidFill>
          <a:schemeClr val="bg1"/>
        </a:solidFill>
        <a:effectLst/>
      </p:bgPr>
    </p:bg>
    <p:spTree>
      <p:nvGrpSpPr>
        <p:cNvPr id="1" name=""/>
        <p:cNvGrpSpPr/>
        <p:nvPr/>
      </p:nvGrpSpPr>
      <p:grpSpPr>
        <a:xfrm>
          <a:off x="0" y="0"/>
          <a:ext cx="0" cy="0"/>
          <a:chOff x="0" y="0"/>
          <a:chExt cx="0" cy="0"/>
        </a:xfrm>
      </p:grpSpPr>
      <p:sp>
        <p:nvSpPr>
          <p:cNvPr id="19" name="Text Placeholder 6"/>
          <p:cNvSpPr>
            <a:spLocks noGrp="1"/>
          </p:cNvSpPr>
          <p:nvPr>
            <p:ph type="body" sz="quarter" idx="24" hasCustomPrompt="1"/>
          </p:nvPr>
        </p:nvSpPr>
        <p:spPr>
          <a:xfrm>
            <a:off x="0" y="0"/>
            <a:ext cx="9144000" cy="5143500"/>
          </a:xfrm>
          <a:solidFill>
            <a:schemeClr val="accent2"/>
          </a:solidFill>
        </p:spPr>
        <p:txBody>
          <a:bodyPr bIns="0" anchor="b" anchorCtr="0"/>
          <a:lstStyle>
            <a:lvl1pPr marL="0" indent="0">
              <a:buNone/>
              <a:defRPr sz="100"/>
            </a:lvl1pPr>
          </a:lstStyle>
          <a:p>
            <a:pPr lvl="0"/>
            <a:r>
              <a:rPr lang="en-US" dirty="0"/>
              <a:t> </a:t>
            </a:r>
            <a:r>
              <a:rPr lang="en-US" dirty="0" err="1"/>
              <a:t>x1</a:t>
            </a:r>
            <a:endParaRPr lang="en-US" dirty="0"/>
          </a:p>
          <a:p>
            <a:pPr lvl="0"/>
            <a:endParaRPr lang="en-US" dirty="0"/>
          </a:p>
        </p:txBody>
      </p:sp>
      <p:sp>
        <p:nvSpPr>
          <p:cNvPr id="5" name="Picture Placeholder 4"/>
          <p:cNvSpPr>
            <a:spLocks noGrp="1" noChangeAspect="1"/>
          </p:cNvSpPr>
          <p:nvPr>
            <p:ph type="pic" sz="quarter" idx="13" hasCustomPrompt="1"/>
          </p:nvPr>
        </p:nvSpPr>
        <p:spPr>
          <a:xfrm>
            <a:off x="218127" y="1240631"/>
            <a:ext cx="2240280" cy="1678712"/>
          </a:xfrm>
          <a:solidFill>
            <a:schemeClr val="bg1">
              <a:lumMod val="85000"/>
            </a:schemeClr>
          </a:solidFill>
        </p:spPr>
        <p:txBody>
          <a:bodyPr lIns="0" tIns="731520" anchor="t" anchorCtr="0"/>
          <a:lstStyle>
            <a:lvl1pPr marL="0" indent="0" algn="ctr">
              <a:buNone/>
              <a:defRPr baseline="0"/>
            </a:lvl1pPr>
          </a:lstStyle>
          <a:p>
            <a:r>
              <a:rPr lang="en-US" dirty="0"/>
              <a:t>Click icon to insert an image</a:t>
            </a:r>
          </a:p>
        </p:txBody>
      </p:sp>
      <p:sp>
        <p:nvSpPr>
          <p:cNvPr id="9" name="Picture Placeholder 4"/>
          <p:cNvSpPr>
            <a:spLocks noGrp="1" noChangeAspect="1"/>
          </p:cNvSpPr>
          <p:nvPr>
            <p:ph type="pic" sz="quarter" idx="15" hasCustomPrompt="1"/>
          </p:nvPr>
        </p:nvSpPr>
        <p:spPr>
          <a:xfrm>
            <a:off x="2453235" y="1240631"/>
            <a:ext cx="2240280" cy="1678712"/>
          </a:xfrm>
          <a:solidFill>
            <a:schemeClr val="bg1">
              <a:lumMod val="75000"/>
            </a:schemeClr>
          </a:solidFill>
        </p:spPr>
        <p:txBody>
          <a:bodyPr lIns="0" tIns="731520" anchor="t" anchorCtr="0"/>
          <a:lstStyle>
            <a:lvl1pPr marL="0" indent="0" algn="ctr">
              <a:buNone/>
              <a:defRPr baseline="0"/>
            </a:lvl1pPr>
          </a:lstStyle>
          <a:p>
            <a:r>
              <a:rPr lang="en-US" dirty="0"/>
              <a:t>Click icon to insert an image</a:t>
            </a:r>
          </a:p>
        </p:txBody>
      </p:sp>
      <p:sp>
        <p:nvSpPr>
          <p:cNvPr id="10" name="Picture Placeholder 4"/>
          <p:cNvSpPr>
            <a:spLocks noGrp="1" noChangeAspect="1"/>
          </p:cNvSpPr>
          <p:nvPr>
            <p:ph type="pic" sz="quarter" idx="16" hasCustomPrompt="1"/>
          </p:nvPr>
        </p:nvSpPr>
        <p:spPr>
          <a:xfrm>
            <a:off x="4688341" y="1240631"/>
            <a:ext cx="2240280" cy="1678712"/>
          </a:xfrm>
          <a:solidFill>
            <a:schemeClr val="bg1">
              <a:lumMod val="85000"/>
            </a:schemeClr>
          </a:solidFill>
        </p:spPr>
        <p:txBody>
          <a:bodyPr lIns="0" tIns="731520" anchor="t" anchorCtr="0"/>
          <a:lstStyle>
            <a:lvl1pPr marL="0" indent="0" algn="ctr">
              <a:buNone/>
              <a:defRPr baseline="0"/>
            </a:lvl1pPr>
          </a:lstStyle>
          <a:p>
            <a:r>
              <a:rPr lang="en-US" dirty="0"/>
              <a:t>Click icon to insert an image</a:t>
            </a:r>
          </a:p>
        </p:txBody>
      </p:sp>
      <p:sp>
        <p:nvSpPr>
          <p:cNvPr id="11" name="Picture Placeholder 4"/>
          <p:cNvSpPr>
            <a:spLocks noGrp="1" noChangeAspect="1"/>
          </p:cNvSpPr>
          <p:nvPr>
            <p:ph type="pic" sz="quarter" idx="17" hasCustomPrompt="1"/>
          </p:nvPr>
        </p:nvSpPr>
        <p:spPr>
          <a:xfrm>
            <a:off x="6906022" y="1240631"/>
            <a:ext cx="2240280" cy="1678712"/>
          </a:xfrm>
          <a:solidFill>
            <a:schemeClr val="bg1">
              <a:lumMod val="75000"/>
            </a:schemeClr>
          </a:solidFill>
        </p:spPr>
        <p:txBody>
          <a:bodyPr lIns="0" tIns="731520" anchor="t" anchorCtr="0"/>
          <a:lstStyle>
            <a:lvl1pPr marL="0" indent="0" algn="ctr">
              <a:buNone/>
              <a:defRPr baseline="0"/>
            </a:lvl1pPr>
          </a:lstStyle>
          <a:p>
            <a:r>
              <a:rPr lang="en-US" dirty="0"/>
              <a:t>Click icon to insert an image</a:t>
            </a:r>
          </a:p>
        </p:txBody>
      </p:sp>
      <p:sp>
        <p:nvSpPr>
          <p:cNvPr id="8" name="Text Placeholder 7"/>
          <p:cNvSpPr>
            <a:spLocks noGrp="1"/>
          </p:cNvSpPr>
          <p:nvPr>
            <p:ph type="body" sz="quarter" idx="14"/>
          </p:nvPr>
        </p:nvSpPr>
        <p:spPr>
          <a:xfrm>
            <a:off x="469900" y="3484064"/>
            <a:ext cx="8434552" cy="1359776"/>
          </a:xfrm>
          <a:noFill/>
        </p:spPr>
        <p:txBody>
          <a:bodyPr lIns="0" tIns="91440"/>
          <a:lstStyle>
            <a:lvl1pPr>
              <a:defRPr sz="2400">
                <a:solidFill>
                  <a:schemeClr val="bg1"/>
                </a:solidFill>
              </a:defRPr>
            </a:lvl1pPr>
            <a:lvl2pPr>
              <a:defRPr sz="24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Click to edit Master text styles</a:t>
            </a:r>
          </a:p>
          <a:p>
            <a:pPr lvl="1"/>
            <a:r>
              <a:rPr lang="en-US"/>
              <a:t>Second level</a:t>
            </a:r>
          </a:p>
        </p:txBody>
      </p:sp>
      <p:sp>
        <p:nvSpPr>
          <p:cNvPr id="3" name="Title 2"/>
          <p:cNvSpPr>
            <a:spLocks noGrp="1"/>
          </p:cNvSpPr>
          <p:nvPr>
            <p:ph type="title" hasCustomPrompt="1"/>
          </p:nvPr>
        </p:nvSpPr>
        <p:spPr/>
        <p:txBody>
          <a:bodyPr/>
          <a:lstStyle>
            <a:lvl1pPr>
              <a:defRPr>
                <a:solidFill>
                  <a:schemeClr val="bg1"/>
                </a:solidFill>
              </a:defRPr>
            </a:lvl1pPr>
          </a:lstStyle>
          <a:p>
            <a:r>
              <a:rPr lang="en-US" dirty="0"/>
              <a:t>Science/R&amp;D hero – four images</a:t>
            </a:r>
            <a:br>
              <a:rPr lang="en-US" dirty="0"/>
            </a:br>
            <a:r>
              <a:rPr lang="en-US" dirty="0"/>
              <a:t>Headline is </a:t>
            </a:r>
            <a:r>
              <a:rPr lang="en-US" dirty="0" err="1"/>
              <a:t>arial</a:t>
            </a:r>
            <a:r>
              <a:rPr lang="en-US" dirty="0"/>
              <a:t> in all caps</a:t>
            </a:r>
          </a:p>
        </p:txBody>
      </p:sp>
      <p:sp>
        <p:nvSpPr>
          <p:cNvPr id="4" name="Text Placeholder 3"/>
          <p:cNvSpPr>
            <a:spLocks noGrp="1"/>
          </p:cNvSpPr>
          <p:nvPr>
            <p:ph type="body" sz="quarter" idx="18" hasCustomPrompt="1"/>
          </p:nvPr>
        </p:nvSpPr>
        <p:spPr>
          <a:xfrm>
            <a:off x="218128" y="2948823"/>
            <a:ext cx="2238469" cy="358378"/>
          </a:xfrm>
        </p:spPr>
        <p:txBody>
          <a:bodyPr lIns="91440" rIns="91440"/>
          <a:lstStyle>
            <a:lvl1pPr marL="0" indent="0">
              <a:lnSpc>
                <a:spcPct val="95000"/>
              </a:lnSpc>
              <a:buNone/>
              <a:defRPr sz="1200" b="0" baseline="0">
                <a:solidFill>
                  <a:schemeClr val="bg1"/>
                </a:solidFill>
              </a:defRPr>
            </a:lvl1pPr>
          </a:lstStyle>
          <a:p>
            <a:pPr lvl="0"/>
            <a:r>
              <a:rPr lang="en-US" dirty="0"/>
              <a:t>Image caption Image caption Image caption Image caption Image</a:t>
            </a:r>
          </a:p>
        </p:txBody>
      </p:sp>
      <p:sp>
        <p:nvSpPr>
          <p:cNvPr id="16" name="Text Placeholder 3"/>
          <p:cNvSpPr>
            <a:spLocks noGrp="1"/>
          </p:cNvSpPr>
          <p:nvPr>
            <p:ph type="body" sz="quarter" idx="19" hasCustomPrompt="1"/>
          </p:nvPr>
        </p:nvSpPr>
        <p:spPr>
          <a:xfrm>
            <a:off x="2442595" y="2948823"/>
            <a:ext cx="2238469" cy="358378"/>
          </a:xfrm>
        </p:spPr>
        <p:txBody>
          <a:bodyPr lIns="91440" rIns="91440"/>
          <a:lstStyle>
            <a:lvl1pPr marL="0" indent="0">
              <a:lnSpc>
                <a:spcPct val="95000"/>
              </a:lnSpc>
              <a:buNone/>
              <a:defRPr sz="1200" b="0">
                <a:solidFill>
                  <a:schemeClr val="bg1"/>
                </a:solidFill>
              </a:defRPr>
            </a:lvl1pPr>
          </a:lstStyle>
          <a:p>
            <a:pPr lvl="0"/>
            <a:r>
              <a:rPr lang="en-US" dirty="0"/>
              <a:t>Image caption Image caption Image caption Image caption Image</a:t>
            </a:r>
          </a:p>
        </p:txBody>
      </p:sp>
      <p:sp>
        <p:nvSpPr>
          <p:cNvPr id="17" name="Text Placeholder 3"/>
          <p:cNvSpPr>
            <a:spLocks noGrp="1"/>
          </p:cNvSpPr>
          <p:nvPr>
            <p:ph type="body" sz="quarter" idx="20" hasCustomPrompt="1"/>
          </p:nvPr>
        </p:nvSpPr>
        <p:spPr>
          <a:xfrm>
            <a:off x="4681064" y="2948823"/>
            <a:ext cx="2238469" cy="358378"/>
          </a:xfrm>
        </p:spPr>
        <p:txBody>
          <a:bodyPr lIns="91440" rIns="91440"/>
          <a:lstStyle>
            <a:lvl1pPr marL="0" indent="0">
              <a:lnSpc>
                <a:spcPct val="95000"/>
              </a:lnSpc>
              <a:buNone/>
              <a:defRPr sz="1200" b="0">
                <a:solidFill>
                  <a:schemeClr val="bg1"/>
                </a:solidFill>
              </a:defRPr>
            </a:lvl1pPr>
          </a:lstStyle>
          <a:p>
            <a:pPr lvl="0"/>
            <a:r>
              <a:rPr lang="en-US" dirty="0"/>
              <a:t>Image caption Image caption Image caption Image caption Image</a:t>
            </a:r>
          </a:p>
        </p:txBody>
      </p:sp>
      <p:sp>
        <p:nvSpPr>
          <p:cNvPr id="18" name="Text Placeholder 3"/>
          <p:cNvSpPr>
            <a:spLocks noGrp="1"/>
          </p:cNvSpPr>
          <p:nvPr>
            <p:ph type="body" sz="quarter" idx="21" hasCustomPrompt="1"/>
          </p:nvPr>
        </p:nvSpPr>
        <p:spPr>
          <a:xfrm>
            <a:off x="6905532" y="2948823"/>
            <a:ext cx="2238469" cy="358378"/>
          </a:xfrm>
        </p:spPr>
        <p:txBody>
          <a:bodyPr lIns="91440" rIns="91440"/>
          <a:lstStyle>
            <a:lvl1pPr marL="0" indent="0">
              <a:lnSpc>
                <a:spcPct val="95000"/>
              </a:lnSpc>
              <a:buNone/>
              <a:defRPr sz="1200" b="0">
                <a:solidFill>
                  <a:schemeClr val="bg1"/>
                </a:solidFill>
              </a:defRPr>
            </a:lvl1pPr>
          </a:lstStyle>
          <a:p>
            <a:pPr lvl="0"/>
            <a:r>
              <a:rPr lang="en-US" dirty="0"/>
              <a:t>Image caption Image caption Image caption Image caption Image</a:t>
            </a:r>
          </a:p>
        </p:txBody>
      </p:sp>
      <p:sp>
        <p:nvSpPr>
          <p:cNvPr id="2" name="Slide Number Placeholder 1"/>
          <p:cNvSpPr>
            <a:spLocks noGrp="1"/>
          </p:cNvSpPr>
          <p:nvPr>
            <p:ph type="sldNum" sz="quarter" idx="22"/>
          </p:nvPr>
        </p:nvSpPr>
        <p:spPr/>
        <p:txBody>
          <a:bodyPr/>
          <a:lstStyle>
            <a:lvl1pPr>
              <a:defRPr>
                <a:solidFill>
                  <a:schemeClr val="bg1"/>
                </a:solidFill>
              </a:defRPr>
            </a:lvl1pPr>
          </a:lstStyle>
          <a:p>
            <a:fld id="{AEFAAC5A-9C4F-4278-920D-DF2BAB595749}" type="slidenum">
              <a:rPr lang="en-US" smtClean="0"/>
              <a:pPr/>
              <a:t>‹#›</a:t>
            </a:fld>
            <a:endParaRPr lang="en-US" dirty="0"/>
          </a:p>
        </p:txBody>
      </p:sp>
      <p:sp>
        <p:nvSpPr>
          <p:cNvPr id="6" name="Footer Placeholder 5"/>
          <p:cNvSpPr>
            <a:spLocks noGrp="1"/>
          </p:cNvSpPr>
          <p:nvPr>
            <p:ph type="ftr" sz="quarter" idx="23"/>
          </p:nvPr>
        </p:nvSpPr>
        <p:spPr>
          <a:xfrm>
            <a:off x="0" y="-1"/>
            <a:ext cx="228600" cy="5143500"/>
          </a:xfrm>
          <a:prstGeom prst="rect">
            <a:avLst/>
          </a:prstGeom>
        </p:spPr>
        <p:txBody>
          <a:bodyPr/>
          <a:lstStyle/>
          <a:p>
            <a:endParaRPr lang="en-US" dirty="0"/>
          </a:p>
        </p:txBody>
      </p:sp>
      <p:sp>
        <p:nvSpPr>
          <p:cNvPr id="20" name="Text Placeholder 4"/>
          <p:cNvSpPr>
            <a:spLocks noGrp="1"/>
          </p:cNvSpPr>
          <p:nvPr>
            <p:ph type="body" sz="quarter" idx="12" hasCustomPrompt="1"/>
          </p:nvPr>
        </p:nvSpPr>
        <p:spPr>
          <a:xfrm>
            <a:off x="0" y="-2"/>
            <a:ext cx="228600" cy="5143500"/>
          </a:xfrm>
          <a:solidFill>
            <a:schemeClr val="accent1"/>
          </a:solidFill>
        </p:spPr>
        <p:txBody>
          <a:bodyPr bIns="0" anchor="b"/>
          <a:lstStyle>
            <a:lvl1pPr marL="0" indent="0">
              <a:buNone/>
              <a:defRPr sz="100"/>
            </a:lvl1pPr>
          </a:lstStyle>
          <a:p>
            <a:pPr lvl="0"/>
            <a:r>
              <a:rPr lang="en-US" dirty="0"/>
              <a:t>  </a:t>
            </a:r>
          </a:p>
        </p:txBody>
      </p:sp>
      <p:sp>
        <p:nvSpPr>
          <p:cNvPr id="21" name="TextBox 20"/>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13956527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0197"/>
            <a:ext cx="2895600" cy="246888"/>
          </a:xfrm>
          <a:prstGeom prst="rect">
            <a:avLst/>
          </a:prstGeom>
        </p:spPr>
        <p:txBody>
          <a:bodyPr/>
          <a:lstStyle/>
          <a:p>
            <a:endParaRPr lang="en-US"/>
          </a:p>
        </p:txBody>
      </p:sp>
      <p:sp>
        <p:nvSpPr>
          <p:cNvPr id="5" name="Footer Placeholder 4"/>
          <p:cNvSpPr>
            <a:spLocks noGrp="1"/>
          </p:cNvSpPr>
          <p:nvPr>
            <p:ph type="ftr" sz="quarter" idx="11"/>
          </p:nvPr>
        </p:nvSpPr>
        <p:spPr>
          <a:xfrm>
            <a:off x="3429000" y="108730"/>
            <a:ext cx="4114800" cy="15187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9AD9993-161C-8542-8930-D8491EFB1E0E}" type="slidenum">
              <a:rPr lang="en-US" smtClean="0"/>
              <a:t>‹#›</a:t>
            </a:fld>
            <a:endParaRPr lang="en-US"/>
          </a:p>
        </p:txBody>
      </p:sp>
    </p:spTree>
    <p:extLst>
      <p:ext uri="{BB962C8B-B14F-4D97-AF65-F5344CB8AC3E}">
        <p14:creationId xmlns:p14="http://schemas.microsoft.com/office/powerpoint/2010/main" val="16740122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5" name="Shape 35"/>
          <p:cNvSpPr>
            <a:spLocks noGrp="1"/>
          </p:cNvSpPr>
          <p:nvPr>
            <p:ph type="title"/>
          </p:nvPr>
        </p:nvSpPr>
        <p:spPr>
          <a:prstGeom prst="rect">
            <a:avLst/>
          </a:prstGeom>
        </p:spPr>
        <p:txBody>
          <a:bodyPr/>
          <a:lstStyle/>
          <a:p>
            <a:r>
              <a:t>Title Text</a:t>
            </a:r>
          </a:p>
        </p:txBody>
      </p:sp>
      <p:sp>
        <p:nvSpPr>
          <p:cNvPr id="36" name="Shape 36"/>
          <p:cNvSpPr>
            <a:spLocks noGrp="1"/>
          </p:cNvSpPr>
          <p:nvPr>
            <p:ph type="body" idx="1"/>
          </p:nvPr>
        </p:nvSpPr>
        <p:spPr>
          <a:prstGeom prst="rect">
            <a:avLst/>
          </a:prstGeom>
        </p:spPr>
        <p:txBody>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37" name="Shape 3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46797480"/>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1" y="367903"/>
            <a:ext cx="8372901" cy="621711"/>
          </a:xfrm>
        </p:spPr>
        <p:txBody>
          <a:bodyPr/>
          <a:lstStyle>
            <a:lvl1pPr>
              <a:defRPr b="1"/>
            </a:lvl1pPr>
          </a:lstStyle>
          <a:p>
            <a:r>
              <a:rPr lang="en-US" dirty="0"/>
              <a:t>TITLE AND CONTENT </a:t>
            </a:r>
            <a:br>
              <a:rPr lang="en-US" dirty="0"/>
            </a:br>
            <a:r>
              <a:rPr lang="en-US" dirty="0"/>
              <a:t>Headline in </a:t>
            </a:r>
            <a:r>
              <a:rPr lang="en-US" dirty="0" err="1"/>
              <a:t>arial</a:t>
            </a:r>
            <a:r>
              <a:rPr lang="en-US" dirty="0"/>
              <a:t> and all caps</a:t>
            </a:r>
          </a:p>
        </p:txBody>
      </p:sp>
      <p:sp>
        <p:nvSpPr>
          <p:cNvPr id="6" name="Text Placeholder 5"/>
          <p:cNvSpPr>
            <a:spLocks noGrp="1"/>
          </p:cNvSpPr>
          <p:nvPr>
            <p:ph type="body" sz="quarter" idx="12" hasCustomPrompt="1"/>
          </p:nvPr>
        </p:nvSpPr>
        <p:spPr>
          <a:xfrm>
            <a:off x="457201" y="1019437"/>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
        <p:nvSpPr>
          <p:cNvPr id="4" name="TextBox 3"/>
          <p:cNvSpPr txBox="1"/>
          <p:nvPr userDrawn="1"/>
        </p:nvSpPr>
        <p:spPr>
          <a:xfrm>
            <a:off x="2148350" y="1084175"/>
            <a:ext cx="184731" cy="369332"/>
          </a:xfrm>
          <a:prstGeom prst="rect">
            <a:avLst/>
          </a:prstGeom>
          <a:noFill/>
        </p:spPr>
        <p:txBody>
          <a:bodyPr wrap="none" rtlCol="0">
            <a:spAutoFit/>
          </a:bodyPr>
          <a:lstStyle/>
          <a:p>
            <a:endParaRPr lang="en-US" dirty="0"/>
          </a:p>
        </p:txBody>
      </p:sp>
      <p:sp>
        <p:nvSpPr>
          <p:cNvPr id="7" name="Slide Number Placeholder 6"/>
          <p:cNvSpPr>
            <a:spLocks noGrp="1"/>
          </p:cNvSpPr>
          <p:nvPr>
            <p:ph type="sldNum" sz="quarter" idx="13"/>
          </p:nvPr>
        </p:nvSpPr>
        <p:spPr/>
        <p:txBody>
          <a:bodyPr/>
          <a:lstStyle/>
          <a:p>
            <a:fld id="{AEFAAC5A-9C4F-4278-920D-DF2BAB595749}" type="slidenum">
              <a:rPr lang="en-US" smtClean="0"/>
              <a:pPr/>
              <a:t>‹#›</a:t>
            </a:fld>
            <a:endParaRPr lang="en-US" dirty="0"/>
          </a:p>
        </p:txBody>
      </p:sp>
    </p:spTree>
    <p:extLst>
      <p:ext uri="{BB962C8B-B14F-4D97-AF65-F5344CB8AC3E}">
        <p14:creationId xmlns:p14="http://schemas.microsoft.com/office/powerpoint/2010/main" val="3981467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4501" y="101600"/>
            <a:ext cx="8372901" cy="392714"/>
          </a:xfrm>
        </p:spPr>
        <p:txBody>
          <a:bodyPr/>
          <a:lstStyle>
            <a:lvl1pPr>
              <a:defRPr b="1"/>
            </a:lvl1pPr>
          </a:lstStyle>
          <a:p>
            <a:r>
              <a:rPr lang="en-US"/>
              <a:t>TITLE</a:t>
            </a:r>
            <a:endParaRPr lang="en-US" dirty="0"/>
          </a:p>
        </p:txBody>
      </p:sp>
      <p:sp>
        <p:nvSpPr>
          <p:cNvPr id="4" name="TextBox 3"/>
          <p:cNvSpPr txBox="1"/>
          <p:nvPr userDrawn="1"/>
        </p:nvSpPr>
        <p:spPr>
          <a:xfrm>
            <a:off x="2148350" y="1084175"/>
            <a:ext cx="184731" cy="369332"/>
          </a:xfrm>
          <a:prstGeom prst="rect">
            <a:avLst/>
          </a:prstGeom>
          <a:noFill/>
        </p:spPr>
        <p:txBody>
          <a:bodyPr wrap="none" rtlCol="0">
            <a:spAutoFit/>
          </a:bodyPr>
          <a:lstStyle/>
          <a:p>
            <a:endParaRPr lang="en-US" dirty="0"/>
          </a:p>
        </p:txBody>
      </p:sp>
      <p:sp>
        <p:nvSpPr>
          <p:cNvPr id="7" name="Slide Number Placeholder 6"/>
          <p:cNvSpPr>
            <a:spLocks noGrp="1"/>
          </p:cNvSpPr>
          <p:nvPr>
            <p:ph type="sldNum" sz="quarter" idx="13"/>
          </p:nvPr>
        </p:nvSpPr>
        <p:spPr/>
        <p:txBody>
          <a:bodyPr/>
          <a:lstStyle/>
          <a:p>
            <a:fld id="{AEFAAC5A-9C4F-4278-920D-DF2BAB595749}"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lumns-TWO">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dirty="0"/>
          </a:p>
        </p:txBody>
      </p:sp>
      <p:sp>
        <p:nvSpPr>
          <p:cNvPr id="7" name="Text Placeholder 5"/>
          <p:cNvSpPr>
            <a:spLocks noGrp="1"/>
          </p:cNvSpPr>
          <p:nvPr>
            <p:ph type="body" sz="quarter" idx="12" hasCustomPrompt="1"/>
          </p:nvPr>
        </p:nvSpPr>
        <p:spPr>
          <a:xfrm>
            <a:off x="457201" y="1030288"/>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
        <p:nvSpPr>
          <p:cNvPr id="4" name="Text Placeholder 3"/>
          <p:cNvSpPr>
            <a:spLocks noGrp="1"/>
          </p:cNvSpPr>
          <p:nvPr>
            <p:ph type="body" sz="quarter" idx="13"/>
          </p:nvPr>
        </p:nvSpPr>
        <p:spPr>
          <a:xfrm>
            <a:off x="457200" y="1428723"/>
            <a:ext cx="4023360" cy="3317081"/>
          </a:xfrm>
        </p:spPr>
        <p:txBody>
          <a:bodyPr/>
          <a:lstStyle>
            <a:lvl1pPr>
              <a:defRPr sz="1800"/>
            </a:lvl1pPr>
            <a:lvl2pPr marL="457200" indent="-173038">
              <a:spcBef>
                <a:spcPts val="0"/>
              </a:spcBef>
              <a:defRPr sz="1800"/>
            </a:lvl2pPr>
            <a:lvl3pPr marL="627063" indent="-128588">
              <a:defRPr sz="1800"/>
            </a:lvl3pPr>
            <a:lvl4pPr marL="865188" indent="-171450">
              <a:defRPr sz="1800"/>
            </a:lvl4pPr>
            <a:lvl5pPr marL="1084263" indent="-17145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
          <p:cNvSpPr>
            <a:spLocks noGrp="1"/>
          </p:cNvSpPr>
          <p:nvPr>
            <p:ph type="body" sz="quarter" idx="14"/>
          </p:nvPr>
        </p:nvSpPr>
        <p:spPr>
          <a:xfrm>
            <a:off x="4700588" y="1418007"/>
            <a:ext cx="4023360" cy="3317081"/>
          </a:xfrm>
        </p:spPr>
        <p:txBody>
          <a:bodyPr/>
          <a:lstStyle>
            <a:lvl1pPr>
              <a:defRPr sz="1800"/>
            </a:lvl1pPr>
            <a:lvl2pPr marL="457200" indent="-173038">
              <a:spcBef>
                <a:spcPts val="0"/>
              </a:spcBef>
              <a:defRPr sz="1800"/>
            </a:lvl2pPr>
            <a:lvl3pPr marL="627063" indent="-128588">
              <a:defRPr sz="1800"/>
            </a:lvl3pPr>
            <a:lvl4pPr marL="865188" indent="-171450">
              <a:defRPr sz="1800"/>
            </a:lvl4pPr>
            <a:lvl5pPr marL="1084263" indent="-17145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p:txBody>
          <a:bodyPr/>
          <a:lstStyle>
            <a:lvl1pPr>
              <a:defRPr/>
            </a:lvl1pPr>
          </a:lstStyle>
          <a:p>
            <a:r>
              <a:rPr lang="en-US" dirty="0"/>
              <a:t>Two-column CONTENT slide</a:t>
            </a:r>
            <a:br>
              <a:rPr lang="en-US" dirty="0"/>
            </a:br>
            <a:r>
              <a:rPr lang="en-US" dirty="0"/>
              <a:t>one or two lines for headline</a:t>
            </a:r>
          </a:p>
        </p:txBody>
      </p:sp>
    </p:spTree>
    <p:extLst>
      <p:ext uri="{BB962C8B-B14F-4D97-AF65-F5344CB8AC3E}">
        <p14:creationId xmlns:p14="http://schemas.microsoft.com/office/powerpoint/2010/main" val="34075724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lumns-TWO w/boxed heads">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460895" y="1840702"/>
            <a:ext cx="4114800" cy="2876912"/>
          </a:xfrm>
          <a:ln>
            <a:solidFill>
              <a:schemeClr val="bg1">
                <a:lumMod val="50000"/>
              </a:schemeClr>
            </a:solidFill>
          </a:ln>
        </p:spPr>
        <p:txBody>
          <a:bodyPr lIns="182880" tIns="91440" rIns="91440"/>
          <a:lstStyle>
            <a:lvl1pPr>
              <a:defRPr sz="1800"/>
            </a:lvl1pPr>
            <a:lvl2pPr marL="457200" indent="-173038">
              <a:defRPr sz="1800"/>
            </a:lvl2pPr>
            <a:lvl3pPr marL="627063" indent="-128588">
              <a:defRPr sz="1800"/>
            </a:lvl3pPr>
            <a:lvl4pPr marL="865188" indent="-171450">
              <a:defRPr sz="1800"/>
            </a:lvl4pPr>
            <a:lvl5pPr marL="1084263" indent="-17145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
          <p:cNvSpPr>
            <a:spLocks noGrp="1"/>
          </p:cNvSpPr>
          <p:nvPr>
            <p:ph type="body" sz="quarter" idx="14"/>
          </p:nvPr>
        </p:nvSpPr>
        <p:spPr>
          <a:xfrm>
            <a:off x="4714875" y="1840702"/>
            <a:ext cx="4114800" cy="2876912"/>
          </a:xfrm>
          <a:ln>
            <a:solidFill>
              <a:schemeClr val="bg1">
                <a:lumMod val="50000"/>
              </a:schemeClr>
            </a:solidFill>
          </a:ln>
        </p:spPr>
        <p:txBody>
          <a:bodyPr lIns="182880" tIns="91440" rIns="91440"/>
          <a:lstStyle>
            <a:lvl1pPr>
              <a:defRPr sz="1800"/>
            </a:lvl1pPr>
            <a:lvl2pPr marL="457200" indent="-173038">
              <a:defRPr sz="1800"/>
            </a:lvl2pPr>
            <a:lvl3pPr marL="627063" indent="-128588">
              <a:defRPr sz="1800"/>
            </a:lvl3pPr>
            <a:lvl4pPr marL="865188" indent="-171450">
              <a:defRPr sz="1800"/>
            </a:lvl4pPr>
            <a:lvl5pPr marL="1084263" indent="-17145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
          <p:cNvSpPr>
            <a:spLocks noGrp="1"/>
          </p:cNvSpPr>
          <p:nvPr>
            <p:ph type="body" sz="quarter" idx="16" hasCustomPrompt="1"/>
          </p:nvPr>
        </p:nvSpPr>
        <p:spPr>
          <a:xfrm>
            <a:off x="4714875" y="1406047"/>
            <a:ext cx="4114800" cy="465749"/>
          </a:xfrm>
          <a:prstGeom prst="rect">
            <a:avLst/>
          </a:prstGeom>
          <a:solidFill>
            <a:schemeClr val="accent1"/>
          </a:solidFill>
          <a:ln w="9525">
            <a:solidFill>
              <a:schemeClr val="accent1"/>
            </a:solidFill>
            <a:miter lim="800000"/>
          </a:ln>
        </p:spPr>
        <p:txBody>
          <a:bodyPr lIns="182880" bIns="0" anchor="ctr"/>
          <a:lstStyle>
            <a:lvl1pPr marL="0" indent="0" algn="l">
              <a:lnSpc>
                <a:spcPct val="100000"/>
              </a:lnSpc>
              <a:buNone/>
              <a:defRPr sz="1800" b="1" cap="all" baseline="0">
                <a:solidFill>
                  <a:schemeClr val="bg1"/>
                </a:solidFill>
              </a:defRPr>
            </a:lvl1pPr>
            <a:lvl2pPr marL="457200" indent="-173038">
              <a:defRPr sz="1600"/>
            </a:lvl2pPr>
            <a:lvl3pPr marL="627063" indent="-128588">
              <a:defRPr sz="1400"/>
            </a:lvl3pPr>
            <a:lvl4pPr marL="865188" indent="-171450">
              <a:defRPr sz="1200"/>
            </a:lvl4pPr>
            <a:lvl5pPr marL="1084263" indent="-171450">
              <a:defRPr sz="1200"/>
            </a:lvl5pPr>
          </a:lstStyle>
          <a:p>
            <a:pPr lvl="0"/>
            <a:r>
              <a:rPr lang="en-US" dirty="0"/>
              <a:t>Click to Add Headline</a:t>
            </a:r>
          </a:p>
        </p:txBody>
      </p:sp>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dirty="0"/>
          </a:p>
        </p:txBody>
      </p:sp>
      <p:sp>
        <p:nvSpPr>
          <p:cNvPr id="7" name="Text Placeholder 5"/>
          <p:cNvSpPr>
            <a:spLocks noGrp="1"/>
          </p:cNvSpPr>
          <p:nvPr>
            <p:ph type="body" sz="quarter" idx="12" hasCustomPrompt="1"/>
          </p:nvPr>
        </p:nvSpPr>
        <p:spPr>
          <a:xfrm>
            <a:off x="457201" y="1019437"/>
            <a:ext cx="8372901" cy="374786"/>
          </a:xfrm>
          <a:noFill/>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
        <p:nvSpPr>
          <p:cNvPr id="9" name="Text Placeholder 3"/>
          <p:cNvSpPr>
            <a:spLocks noGrp="1"/>
          </p:cNvSpPr>
          <p:nvPr>
            <p:ph type="body" sz="quarter" idx="15" hasCustomPrompt="1"/>
          </p:nvPr>
        </p:nvSpPr>
        <p:spPr>
          <a:xfrm>
            <a:off x="460895" y="1406047"/>
            <a:ext cx="4114800" cy="465749"/>
          </a:xfrm>
          <a:prstGeom prst="rect">
            <a:avLst/>
          </a:prstGeom>
          <a:solidFill>
            <a:schemeClr val="accent1"/>
          </a:solidFill>
          <a:ln w="9525">
            <a:solidFill>
              <a:schemeClr val="accent1"/>
            </a:solidFill>
            <a:miter lim="800000"/>
          </a:ln>
          <a:effectLst/>
        </p:spPr>
        <p:txBody>
          <a:bodyPr lIns="182880" bIns="0" anchor="ctr"/>
          <a:lstStyle>
            <a:lvl1pPr marL="0" indent="0" algn="l">
              <a:lnSpc>
                <a:spcPct val="100000"/>
              </a:lnSpc>
              <a:buNone/>
              <a:defRPr sz="1800" b="1" cap="all" baseline="0">
                <a:solidFill>
                  <a:schemeClr val="bg1"/>
                </a:solidFill>
              </a:defRPr>
            </a:lvl1pPr>
            <a:lvl2pPr marL="457200" indent="-173038">
              <a:defRPr sz="1600"/>
            </a:lvl2pPr>
            <a:lvl3pPr marL="627063" indent="-128588">
              <a:defRPr sz="1400"/>
            </a:lvl3pPr>
            <a:lvl4pPr marL="865188" indent="-171450">
              <a:defRPr sz="1200"/>
            </a:lvl4pPr>
            <a:lvl5pPr marL="1084263" indent="-171450">
              <a:defRPr sz="1200"/>
            </a:lvl5pPr>
          </a:lstStyle>
          <a:p>
            <a:pPr lvl="0"/>
            <a:r>
              <a:rPr lang="en-US" dirty="0"/>
              <a:t>Click to Add Headline</a:t>
            </a:r>
          </a:p>
        </p:txBody>
      </p:sp>
      <p:sp>
        <p:nvSpPr>
          <p:cNvPr id="2" name="Title 1"/>
          <p:cNvSpPr>
            <a:spLocks noGrp="1"/>
          </p:cNvSpPr>
          <p:nvPr>
            <p:ph type="title" hasCustomPrompt="1"/>
          </p:nvPr>
        </p:nvSpPr>
        <p:spPr/>
        <p:txBody>
          <a:bodyPr/>
          <a:lstStyle>
            <a:lvl1pPr>
              <a:defRPr baseline="0"/>
            </a:lvl1pPr>
          </a:lstStyle>
          <a:p>
            <a:r>
              <a:rPr lang="en-US" dirty="0"/>
              <a:t>Two-column CONTENT slide</a:t>
            </a:r>
            <a:br>
              <a:rPr lang="en-US" dirty="0"/>
            </a:br>
            <a:r>
              <a:rPr lang="en-US" dirty="0"/>
              <a:t>with box treatment</a:t>
            </a:r>
          </a:p>
        </p:txBody>
      </p:sp>
    </p:spTree>
    <p:extLst>
      <p:ext uri="{BB962C8B-B14F-4D97-AF65-F5344CB8AC3E}">
        <p14:creationId xmlns:p14="http://schemas.microsoft.com/office/powerpoint/2010/main" val="34234057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IMAGES - Vertic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5FEC96C-AFD1-4C49-9493-F5643E5E2E8F}" type="slidenum">
              <a:rPr lang="en-US" smtClean="0"/>
              <a:t>‹#›</a:t>
            </a:fld>
            <a:endParaRPr lang="en-US"/>
          </a:p>
        </p:txBody>
      </p:sp>
      <p:sp>
        <p:nvSpPr>
          <p:cNvPr id="4" name="Text Placeholder 3"/>
          <p:cNvSpPr>
            <a:spLocks noGrp="1"/>
          </p:cNvSpPr>
          <p:nvPr>
            <p:ph type="body" sz="quarter" idx="13"/>
          </p:nvPr>
        </p:nvSpPr>
        <p:spPr>
          <a:xfrm>
            <a:off x="4503575" y="1417872"/>
            <a:ext cx="4319750" cy="1540832"/>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800"/>
            </a:lvl4pPr>
            <a:lvl5pPr marL="1084263" indent="-171450">
              <a:spcBef>
                <a:spcPts val="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4"/>
          <p:cNvSpPr>
            <a:spLocks noGrp="1"/>
          </p:cNvSpPr>
          <p:nvPr>
            <p:ph type="pic" sz="quarter" idx="15" hasCustomPrompt="1"/>
          </p:nvPr>
        </p:nvSpPr>
        <p:spPr>
          <a:xfrm>
            <a:off x="495680" y="1417871"/>
            <a:ext cx="3729481" cy="1565882"/>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12" name="Picture Placeholder 4"/>
          <p:cNvSpPr>
            <a:spLocks noGrp="1"/>
          </p:cNvSpPr>
          <p:nvPr>
            <p:ph type="pic" sz="quarter" idx="16" hasCustomPrompt="1"/>
          </p:nvPr>
        </p:nvSpPr>
        <p:spPr>
          <a:xfrm>
            <a:off x="495680" y="3203316"/>
            <a:ext cx="3729481" cy="1565882"/>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p:txBody>
          <a:bodyPr/>
          <a:lstStyle>
            <a:lvl1pPr>
              <a:defRPr baseline="0"/>
            </a:lvl1pPr>
          </a:lstStyle>
          <a:p>
            <a:r>
              <a:rPr lang="en-US" dirty="0"/>
              <a:t>TWO IMAGES – VERTICAL</a:t>
            </a:r>
            <a:br>
              <a:rPr lang="en-US" dirty="0"/>
            </a:br>
            <a:r>
              <a:rPr lang="en-US" dirty="0"/>
              <a:t>Headline in </a:t>
            </a:r>
            <a:r>
              <a:rPr lang="en-US" dirty="0" err="1"/>
              <a:t>arial</a:t>
            </a:r>
            <a:r>
              <a:rPr lang="en-US" dirty="0"/>
              <a:t> and all caps</a:t>
            </a:r>
          </a:p>
        </p:txBody>
      </p:sp>
      <p:sp>
        <p:nvSpPr>
          <p:cNvPr id="8" name="Text Placeholder 5"/>
          <p:cNvSpPr>
            <a:spLocks noGrp="1"/>
          </p:cNvSpPr>
          <p:nvPr>
            <p:ph type="body" sz="quarter" idx="12" hasCustomPrompt="1"/>
          </p:nvPr>
        </p:nvSpPr>
        <p:spPr>
          <a:xfrm>
            <a:off x="457201" y="1019437"/>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
        <p:nvSpPr>
          <p:cNvPr id="10" name="Text Placeholder 3"/>
          <p:cNvSpPr>
            <a:spLocks noGrp="1"/>
          </p:cNvSpPr>
          <p:nvPr>
            <p:ph type="body" sz="quarter" idx="18"/>
          </p:nvPr>
        </p:nvSpPr>
        <p:spPr>
          <a:xfrm>
            <a:off x="4503575" y="3193094"/>
            <a:ext cx="4319750" cy="1540832"/>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800"/>
            </a:lvl4pPr>
            <a:lvl5pPr marL="1084263" indent="-171450">
              <a:spcBef>
                <a:spcPts val="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Box 10"/>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777944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IMAGES - vertic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5FEC96C-AFD1-4C49-9493-F5643E5E2E8F}" type="slidenum">
              <a:rPr lang="en-US" smtClean="0"/>
              <a:t>‹#›</a:t>
            </a:fld>
            <a:endParaRPr lang="en-US"/>
          </a:p>
        </p:txBody>
      </p:sp>
      <p:sp>
        <p:nvSpPr>
          <p:cNvPr id="4" name="Text Placeholder 3"/>
          <p:cNvSpPr>
            <a:spLocks noGrp="1"/>
          </p:cNvSpPr>
          <p:nvPr>
            <p:ph type="body" sz="quarter" idx="13"/>
          </p:nvPr>
        </p:nvSpPr>
        <p:spPr>
          <a:xfrm>
            <a:off x="3045309" y="1451045"/>
            <a:ext cx="5814912" cy="977534"/>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a:t>Click to edit Master text styles</a:t>
            </a:r>
          </a:p>
          <a:p>
            <a:pPr lvl="1"/>
            <a:r>
              <a:rPr lang="en-US"/>
              <a:t>Second level</a:t>
            </a:r>
          </a:p>
          <a:p>
            <a:pPr lvl="2"/>
            <a:r>
              <a:rPr lang="en-US"/>
              <a:t>Third level</a:t>
            </a:r>
          </a:p>
        </p:txBody>
      </p:sp>
      <p:sp>
        <p:nvSpPr>
          <p:cNvPr id="9" name="Picture Placeholder 4"/>
          <p:cNvSpPr>
            <a:spLocks noGrp="1"/>
          </p:cNvSpPr>
          <p:nvPr>
            <p:ph type="pic" sz="quarter" idx="15" hasCustomPrompt="1"/>
          </p:nvPr>
        </p:nvSpPr>
        <p:spPr>
          <a:xfrm>
            <a:off x="489394" y="1442711"/>
            <a:ext cx="2023746" cy="890108"/>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12" name="Picture Placeholder 4"/>
          <p:cNvSpPr>
            <a:spLocks noGrp="1"/>
          </p:cNvSpPr>
          <p:nvPr>
            <p:ph type="pic" sz="quarter" idx="16" hasCustomPrompt="1"/>
          </p:nvPr>
        </p:nvSpPr>
        <p:spPr>
          <a:xfrm>
            <a:off x="487015" y="2620206"/>
            <a:ext cx="2028507" cy="890108"/>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p:txBody>
          <a:bodyPr/>
          <a:lstStyle>
            <a:lvl1pPr>
              <a:defRPr baseline="0"/>
            </a:lvl1pPr>
          </a:lstStyle>
          <a:p>
            <a:r>
              <a:rPr lang="en-US" dirty="0"/>
              <a:t>THREE IMAGES – VERTICAL</a:t>
            </a:r>
            <a:br>
              <a:rPr lang="en-US" dirty="0"/>
            </a:br>
            <a:r>
              <a:rPr lang="en-US" dirty="0"/>
              <a:t>Headline in </a:t>
            </a:r>
            <a:r>
              <a:rPr lang="en-US" dirty="0" err="1"/>
              <a:t>arial</a:t>
            </a:r>
            <a:r>
              <a:rPr lang="en-US" dirty="0"/>
              <a:t> and all caps</a:t>
            </a:r>
          </a:p>
        </p:txBody>
      </p:sp>
      <p:sp>
        <p:nvSpPr>
          <p:cNvPr id="8" name="Text Placeholder 5"/>
          <p:cNvSpPr>
            <a:spLocks noGrp="1"/>
          </p:cNvSpPr>
          <p:nvPr>
            <p:ph type="body" sz="quarter" idx="12" hasCustomPrompt="1"/>
          </p:nvPr>
        </p:nvSpPr>
        <p:spPr>
          <a:xfrm>
            <a:off x="457201" y="1028962"/>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
        <p:nvSpPr>
          <p:cNvPr id="10" name="Text Placeholder 3"/>
          <p:cNvSpPr>
            <a:spLocks noGrp="1"/>
          </p:cNvSpPr>
          <p:nvPr>
            <p:ph type="body" sz="quarter" idx="18"/>
          </p:nvPr>
        </p:nvSpPr>
        <p:spPr>
          <a:xfrm>
            <a:off x="3045309" y="2630976"/>
            <a:ext cx="5814912" cy="977534"/>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a:t>Click to edit Master text styles</a:t>
            </a:r>
          </a:p>
          <a:p>
            <a:pPr lvl="1"/>
            <a:r>
              <a:rPr lang="en-US"/>
              <a:t>Second level</a:t>
            </a:r>
          </a:p>
          <a:p>
            <a:pPr lvl="2"/>
            <a:r>
              <a:rPr lang="en-US"/>
              <a:t>Third level</a:t>
            </a:r>
          </a:p>
        </p:txBody>
      </p:sp>
      <p:sp>
        <p:nvSpPr>
          <p:cNvPr id="14" name="Picture Placeholder 4"/>
          <p:cNvSpPr>
            <a:spLocks noGrp="1"/>
          </p:cNvSpPr>
          <p:nvPr>
            <p:ph type="pic" sz="quarter" idx="19" hasCustomPrompt="1"/>
          </p:nvPr>
        </p:nvSpPr>
        <p:spPr>
          <a:xfrm>
            <a:off x="487014" y="3807136"/>
            <a:ext cx="2028507" cy="890108"/>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15" name="Text Placeholder 3"/>
          <p:cNvSpPr>
            <a:spLocks noGrp="1"/>
          </p:cNvSpPr>
          <p:nvPr>
            <p:ph type="body" sz="quarter" idx="20"/>
          </p:nvPr>
        </p:nvSpPr>
        <p:spPr>
          <a:xfrm>
            <a:off x="3045309" y="3794491"/>
            <a:ext cx="5814912" cy="977534"/>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a:t>Click to edit Master text styles</a:t>
            </a:r>
          </a:p>
          <a:p>
            <a:pPr lvl="1"/>
            <a:r>
              <a:rPr lang="en-US"/>
              <a:t>Second level</a:t>
            </a:r>
          </a:p>
          <a:p>
            <a:pPr lvl="2"/>
            <a:r>
              <a:rPr lang="en-US"/>
              <a:t>Third level</a:t>
            </a:r>
          </a:p>
        </p:txBody>
      </p:sp>
      <p:sp>
        <p:nvSpPr>
          <p:cNvPr id="16" name="TextBox 15"/>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59636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IMAGES - top horizont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dirty="0"/>
          </a:p>
        </p:txBody>
      </p:sp>
      <p:sp>
        <p:nvSpPr>
          <p:cNvPr id="7" name="Text Placeholder 5"/>
          <p:cNvSpPr>
            <a:spLocks noGrp="1"/>
          </p:cNvSpPr>
          <p:nvPr>
            <p:ph type="body" sz="quarter" idx="12" hasCustomPrompt="1"/>
          </p:nvPr>
        </p:nvSpPr>
        <p:spPr>
          <a:xfrm>
            <a:off x="457201" y="1019437"/>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
        <p:nvSpPr>
          <p:cNvPr id="4" name="Text Placeholder 3"/>
          <p:cNvSpPr>
            <a:spLocks noGrp="1"/>
          </p:cNvSpPr>
          <p:nvPr>
            <p:ph type="body" sz="quarter" idx="13"/>
          </p:nvPr>
        </p:nvSpPr>
        <p:spPr>
          <a:xfrm>
            <a:off x="488732" y="3141637"/>
            <a:ext cx="4114800" cy="1596872"/>
          </a:xfrm>
        </p:spPr>
        <p:txBody>
          <a:bodyPr tIns="9144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800"/>
            </a:lvl4pPr>
            <a:lvl5pPr marL="1084263" indent="-171450">
              <a:spcBef>
                <a:spcPts val="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
          <p:cNvSpPr>
            <a:spLocks noGrp="1"/>
          </p:cNvSpPr>
          <p:nvPr>
            <p:ph type="body" sz="quarter" idx="14"/>
          </p:nvPr>
        </p:nvSpPr>
        <p:spPr>
          <a:xfrm>
            <a:off x="4716216" y="3141637"/>
            <a:ext cx="4097585" cy="1596872"/>
          </a:xfrm>
        </p:spPr>
        <p:txBody>
          <a:bodyPr tIns="9144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800"/>
            </a:lvl4pPr>
            <a:lvl5pPr marL="1084263" indent="-171450">
              <a:spcBef>
                <a:spcPts val="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4"/>
          <p:cNvSpPr>
            <a:spLocks noGrp="1"/>
          </p:cNvSpPr>
          <p:nvPr>
            <p:ph type="pic" sz="quarter" idx="15" hasCustomPrompt="1"/>
          </p:nvPr>
        </p:nvSpPr>
        <p:spPr>
          <a:xfrm>
            <a:off x="495679" y="1417871"/>
            <a:ext cx="4023360" cy="1714500"/>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12" name="Picture Placeholder 4"/>
          <p:cNvSpPr>
            <a:spLocks noGrp="1"/>
          </p:cNvSpPr>
          <p:nvPr>
            <p:ph type="pic" sz="quarter" idx="16" hasCustomPrompt="1"/>
          </p:nvPr>
        </p:nvSpPr>
        <p:spPr>
          <a:xfrm>
            <a:off x="4709050" y="1417871"/>
            <a:ext cx="4023360" cy="1714500"/>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p:txBody>
          <a:bodyPr/>
          <a:lstStyle>
            <a:lvl1pPr>
              <a:defRPr baseline="0"/>
            </a:lvl1pPr>
          </a:lstStyle>
          <a:p>
            <a:r>
              <a:rPr lang="en-US" dirty="0"/>
              <a:t>TWO IMAGES – top HORIZONTAL</a:t>
            </a:r>
            <a:br>
              <a:rPr lang="en-US" dirty="0"/>
            </a:br>
            <a:r>
              <a:rPr lang="en-US" dirty="0"/>
              <a:t>Headline in </a:t>
            </a:r>
            <a:r>
              <a:rPr lang="en-US" dirty="0" err="1"/>
              <a:t>arial</a:t>
            </a:r>
            <a:r>
              <a:rPr lang="en-US" dirty="0"/>
              <a:t> and all caps</a:t>
            </a:r>
          </a:p>
        </p:txBody>
      </p:sp>
      <p:sp>
        <p:nvSpPr>
          <p:cNvPr id="10" name="TextBox 9"/>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42013504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2601" y="294878"/>
            <a:ext cx="8372901" cy="621711"/>
          </a:xfrm>
          <a:prstGeom prst="rect">
            <a:avLst/>
          </a:prstGeom>
        </p:spPr>
        <p:txBody>
          <a:bodyPr vert="horz" lIns="0" tIns="0" rIns="0" bIns="0" rtlCol="0" anchor="b">
            <a:noAutofit/>
          </a:bodyPr>
          <a:lstStyle/>
          <a:p>
            <a:r>
              <a:rPr lang="en-US" dirty="0"/>
              <a:t>Headline in all caps </a:t>
            </a:r>
            <a:r>
              <a:rPr lang="en-US" dirty="0" err="1"/>
              <a:t>28pt</a:t>
            </a:r>
            <a:r>
              <a:rPr lang="en-US" dirty="0"/>
              <a:t> </a:t>
            </a:r>
            <a:br>
              <a:rPr lang="en-US" dirty="0"/>
            </a:br>
            <a:r>
              <a:rPr lang="en-US" dirty="0"/>
              <a:t>preferred as one or two lines</a:t>
            </a:r>
          </a:p>
        </p:txBody>
      </p:sp>
      <p:sp>
        <p:nvSpPr>
          <p:cNvPr id="3" name="Text Placeholder 2"/>
          <p:cNvSpPr>
            <a:spLocks noGrp="1"/>
          </p:cNvSpPr>
          <p:nvPr>
            <p:ph type="body" idx="1"/>
          </p:nvPr>
        </p:nvSpPr>
        <p:spPr>
          <a:xfrm>
            <a:off x="457201" y="1393826"/>
            <a:ext cx="8372901" cy="3317081"/>
          </a:xfrm>
          <a:prstGeom prst="rect">
            <a:avLst/>
          </a:prstGeom>
        </p:spPr>
        <p:txBody>
          <a:bodyPr vert="horz" lIns="0" tIns="0" rIns="0" bIns="45720" rtlCol="0">
            <a:noAutofit/>
          </a:bodyPr>
          <a:lstStyle/>
          <a:p>
            <a:pPr lvl="0"/>
            <a:r>
              <a:rPr lang="en-US" dirty="0"/>
              <a:t>Click to add 1st-level bullet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686800" y="4829882"/>
            <a:ext cx="457200" cy="137160"/>
          </a:xfrm>
          <a:prstGeom prst="rect">
            <a:avLst/>
          </a:prstGeom>
        </p:spPr>
        <p:txBody>
          <a:bodyPr vert="horz" lIns="0" tIns="45720" rIns="0" bIns="0" rtlCol="0" anchor="b"/>
          <a:lstStyle>
            <a:lvl1pPr algn="ctr">
              <a:defRPr sz="1000">
                <a:solidFill>
                  <a:schemeClr val="bg1">
                    <a:lumMod val="50000"/>
                  </a:schemeClr>
                </a:solidFill>
              </a:defRPr>
            </a:lvl1pPr>
          </a:lstStyle>
          <a:p>
            <a:fld id="{AEFAAC5A-9C4F-4278-920D-DF2BAB595749}" type="slidenum">
              <a:rPr lang="en-US" smtClean="0"/>
              <a:pPr/>
              <a:t>‹#›</a:t>
            </a:fld>
            <a:endParaRPr lang="en-US" dirty="0"/>
          </a:p>
        </p:txBody>
      </p:sp>
      <p:sp>
        <p:nvSpPr>
          <p:cNvPr id="49" name="Rectangle 48"/>
          <p:cNvSpPr/>
          <p:nvPr/>
        </p:nvSpPr>
        <p:spPr>
          <a:xfrm>
            <a:off x="0" y="-2"/>
            <a:ext cx="228600" cy="5143502"/>
          </a:xfrm>
          <a:prstGeom prst="rect">
            <a:avLst/>
          </a:prstGeom>
          <a:solidFill>
            <a:schemeClr val="accent1"/>
          </a:solidFill>
          <a:ln>
            <a:noFill/>
          </a:ln>
        </p:spPr>
        <p:txBody>
          <a:bodyPr vert="horz" wrap="square" lIns="91440" tIns="45720" rIns="91440" bIns="0" numCol="1" anchor="b" anchorCtr="0" compatLnSpc="1">
            <a:prstTxWarp prst="textNoShape">
              <a:avLst/>
            </a:prstTxWarp>
          </a:bodyPr>
          <a:lstStyle/>
          <a:p>
            <a:pPr lvl="0"/>
            <a:endParaRPr lang="en-US" sz="100">
              <a:solidFill>
                <a:schemeClr val="accent1"/>
              </a:solidFill>
            </a:endParaRPr>
          </a:p>
        </p:txBody>
      </p:sp>
    </p:spTree>
    <p:extLst>
      <p:ext uri="{BB962C8B-B14F-4D97-AF65-F5344CB8AC3E}">
        <p14:creationId xmlns:p14="http://schemas.microsoft.com/office/powerpoint/2010/main" val="335335535"/>
      </p:ext>
    </p:extLst>
  </p:cSld>
  <p:clrMap bg1="lt1" tx1="dk1" bg2="lt2" tx2="dk2" accent1="accent1" accent2="accent2" accent3="accent3" accent4="accent4" accent5="accent5" accent6="accent6" hlink="hlink" folHlink="folHlink"/>
  <p:sldLayoutIdLst>
    <p:sldLayoutId id="2147483737" r:id="rId1"/>
    <p:sldLayoutId id="2147483686" r:id="rId2"/>
    <p:sldLayoutId id="2147483687" r:id="rId3"/>
    <p:sldLayoutId id="2147483779" r:id="rId4"/>
    <p:sldLayoutId id="2147483688" r:id="rId5"/>
    <p:sldLayoutId id="2147483690" r:id="rId6"/>
    <p:sldLayoutId id="2147483774" r:id="rId7"/>
    <p:sldLayoutId id="2147483711" r:id="rId8"/>
    <p:sldLayoutId id="2147483692" r:id="rId9"/>
    <p:sldLayoutId id="2147483693" r:id="rId10"/>
    <p:sldLayoutId id="2147483776" r:id="rId11"/>
    <p:sldLayoutId id="2147483709" r:id="rId12"/>
    <p:sldLayoutId id="2147483695" r:id="rId13"/>
    <p:sldLayoutId id="2147483739" r:id="rId14"/>
    <p:sldLayoutId id="2147483696" r:id="rId15"/>
    <p:sldLayoutId id="2147483689" r:id="rId16"/>
    <p:sldLayoutId id="2147483710" r:id="rId17"/>
    <p:sldLayoutId id="2147483704" r:id="rId18"/>
    <p:sldLayoutId id="2147483769" r:id="rId19"/>
    <p:sldLayoutId id="2147483770" r:id="rId20"/>
    <p:sldLayoutId id="2147483771" r:id="rId21"/>
    <p:sldLayoutId id="2147483772" r:id="rId22"/>
    <p:sldLayoutId id="2147483761" r:id="rId23"/>
    <p:sldLayoutId id="2147483762" r:id="rId24"/>
    <p:sldLayoutId id="2147483763" r:id="rId25"/>
    <p:sldLayoutId id="2147483765" r:id="rId26"/>
    <p:sldLayoutId id="2147483766" r:id="rId27"/>
    <p:sldLayoutId id="2147483777" r:id="rId28"/>
    <p:sldLayoutId id="2147483778" r:id="rId2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ftr="0" dt="0"/>
  <p:txStyles>
    <p:titleStyle>
      <a:lvl1pPr algn="l" defTabSz="457200" rtl="0" eaLnBrk="1" latinLnBrk="0" hangingPunct="1">
        <a:lnSpc>
          <a:spcPct val="95000"/>
        </a:lnSpc>
        <a:spcBef>
          <a:spcPct val="0"/>
        </a:spcBef>
        <a:buNone/>
        <a:defRPr sz="2800" b="1" i="0" kern="1200" cap="all" baseline="0">
          <a:solidFill>
            <a:schemeClr val="tx1">
              <a:lumMod val="50000"/>
            </a:schemeClr>
          </a:solidFill>
          <a:latin typeface="+mj-lt"/>
          <a:ea typeface="+mj-ea"/>
          <a:cs typeface="+mj-cs"/>
        </a:defRPr>
      </a:lvl1pPr>
    </p:titleStyle>
    <p:body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100.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9.xml"/></Relationships>
</file>

<file path=ppt/slides/_rels/slide10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9.xml"/></Relationships>
</file>

<file path=ppt/slides/_rels/slide102.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emf"/><Relationship Id="rId1" Type="http://schemas.openxmlformats.org/officeDocument/2006/relationships/slideLayout" Target="../slideLayouts/slideLayout2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hyperlink" Target="https://xgitlab.cels.anl.gov/codes/codes/wikis/home" TargetMode="External"/><Relationship Id="rId2" Type="http://schemas.openxmlformats.org/officeDocument/2006/relationships/hyperlink" Target="http://www.vi-hps.org/projects/score-p/"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hyperlink" Target="https://github.com/LLNL/tracer/" TargetMode="Externa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hyperlink" Target="http://charm.cs.uiuc.edu/gerrit/charm" TargetMode="Externa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hyperlink" Target="http://www.vi-hps.org/projects/score-p/" TargetMode="External"/><Relationship Id="rId1" Type="http://schemas.openxmlformats.org/officeDocument/2006/relationships/slideLayout" Target="../slideLayouts/slideLayout28.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18.xml"/><Relationship Id="rId4" Type="http://schemas.openxmlformats.org/officeDocument/2006/relationships/image" Target="../media/image73.wmf"/></Relationships>
</file>

<file path=ppt/slides/_rels/slide126.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25.xml"/><Relationship Id="rId1" Type="http://schemas.openxmlformats.org/officeDocument/2006/relationships/slideLayout" Target="../slideLayouts/slideLayout28.xml"/><Relationship Id="rId5" Type="http://schemas.openxmlformats.org/officeDocument/2006/relationships/image" Target="../media/image76.emf"/><Relationship Id="rId4" Type="http://schemas.openxmlformats.org/officeDocument/2006/relationships/image" Target="../media/image75.emf"/></Relationships>
</file>

<file path=ppt/slides/_rels/slide1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8.xml"/><Relationship Id="rId4" Type="http://schemas.openxmlformats.org/officeDocument/2006/relationships/image" Target="../media/image7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notesSlide" Target="../notesSlides/notesSlide7.xml"/><Relationship Id="rId7" Type="http://schemas.openxmlformats.org/officeDocument/2006/relationships/oleObject" Target="../embeddings/oleObject1.bin"/><Relationship Id="rId2" Type="http://schemas.openxmlformats.org/officeDocument/2006/relationships/slideLayout" Target="../slideLayouts/slideLayout28.xml"/><Relationship Id="rId1" Type="http://schemas.openxmlformats.org/officeDocument/2006/relationships/vmlDrawing" Target="../drawings/vmlDrawing1.v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codes-org/codes" TargetMode="External"/><Relationship Id="rId2" Type="http://schemas.openxmlformats.org/officeDocument/2006/relationships/hyperlink" Target="http://nikhil-jain.github.io/codes-hoti.pptx" TargetMode="External"/><Relationship Id="rId1" Type="http://schemas.openxmlformats.org/officeDocument/2006/relationships/slideLayout" Target="../slideLayouts/slideLayout2.xml"/><Relationship Id="rId4" Type="http://schemas.openxmlformats.org/officeDocument/2006/relationships/hyperlink" Target="https://github.com/LLNL/TraceR"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t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1.emf"/><Relationship Id="rId5" Type="http://schemas.openxmlformats.org/officeDocument/2006/relationships/oleObject" Target="../embeddings/oleObject3.bin"/><Relationship Id="rId4" Type="http://schemas.openxmlformats.org/officeDocument/2006/relationships/image" Target="../media/image11.emf"/></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hyperlink" Target="https://xgitlab.cels.anl.gov/codes/codes/wikis/quick-start-interconnects"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sstsimulator/sst-dumpi" TargetMode="External"/><Relationship Id="rId2" Type="http://schemas.openxmlformats.org/officeDocument/2006/relationships/hyperlink" Target="https://github.com/sstsimulator/sst-dumpi.git"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www.vi-hps.org/projects/score-p/" TargetMode="External"/><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codes-org/codes/wiki/online-workloads" TargetMode="External"/><Relationship Id="rId2" Type="http://schemas.openxmlformats.org/officeDocument/2006/relationships/hyperlink" Target="https://github.com/codes-org/SWM-workloads" TargetMode="Externa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hyperlink" Target="https://xgitlab.cels.anl.gov/mdorier/dumpi-cortex/wikis/home"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xgitlab.cels.anl.gov/mdorier/dumpi-cortex.git"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xgitlab.cels.anl.gov/codes/codes/wikis/codes-cortex-install" TargetMode="Externa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hyperlink" Target="https://xgitlab.cels.anl.gov/codes/codes-storage-server"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9.xml"/></Relationships>
</file>

<file path=ppt/slides/_rels/slide92.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9.xml"/></Relationships>
</file>

<file path=ppt/slides/_rels/slide9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9.xml"/></Relationships>
</file>

<file path=ppt/slides/_rels/slide9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2.png"/><Relationship Id="rId1" Type="http://schemas.openxmlformats.org/officeDocument/2006/relationships/slideLayout" Target="../slideLayouts/slideLayout29.xml"/></Relationships>
</file>

<file path=ppt/slides/_rels/slide9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29.xml"/></Relationships>
</file>

<file path=ppt/slides/_rels/slide9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66825"/>
            <a:ext cx="9143999" cy="2029968"/>
          </a:xfrm>
        </p:spPr>
        <p:txBody>
          <a:bodyPr/>
          <a:lstStyle/>
          <a:p>
            <a:r>
              <a:rPr lang="en-US" dirty="0"/>
              <a:t>CODES-Tracer tutorial</a:t>
            </a:r>
          </a:p>
        </p:txBody>
      </p:sp>
      <p:sp>
        <p:nvSpPr>
          <p:cNvPr id="13" name="Text Placeholder 12"/>
          <p:cNvSpPr>
            <a:spLocks noGrp="1"/>
          </p:cNvSpPr>
          <p:nvPr>
            <p:ph type="body" sz="quarter" idx="12"/>
          </p:nvPr>
        </p:nvSpPr>
        <p:spPr/>
        <p:txBody>
          <a:bodyPr/>
          <a:lstStyle/>
          <a:p>
            <a:r>
              <a:rPr lang="en-US" dirty="0" err="1"/>
              <a:t>erhtjhtyhy</a:t>
            </a:r>
            <a:endParaRPr lang="en-US" dirty="0"/>
          </a:p>
        </p:txBody>
      </p:sp>
      <p:sp>
        <p:nvSpPr>
          <p:cNvPr id="4" name="Text Placeholder 3"/>
          <p:cNvSpPr>
            <a:spLocks noGrp="1"/>
          </p:cNvSpPr>
          <p:nvPr>
            <p:ph type="body" sz="quarter" idx="17"/>
          </p:nvPr>
        </p:nvSpPr>
        <p:spPr>
          <a:xfrm>
            <a:off x="4686301" y="3437210"/>
            <a:ext cx="2692871" cy="295275"/>
          </a:xfrm>
        </p:spPr>
        <p:txBody>
          <a:bodyPr/>
          <a:lstStyle/>
          <a:p>
            <a:r>
              <a:rPr lang="en-US" dirty="0"/>
              <a:t>Neil McGlohon</a:t>
            </a:r>
          </a:p>
        </p:txBody>
      </p:sp>
      <p:sp>
        <p:nvSpPr>
          <p:cNvPr id="5" name="Text Placeholder 4"/>
          <p:cNvSpPr>
            <a:spLocks noGrp="1"/>
          </p:cNvSpPr>
          <p:nvPr>
            <p:ph type="body" sz="quarter" idx="18"/>
          </p:nvPr>
        </p:nvSpPr>
        <p:spPr>
          <a:xfrm>
            <a:off x="4686301" y="3771088"/>
            <a:ext cx="4330612" cy="685800"/>
          </a:xfrm>
        </p:spPr>
        <p:txBody>
          <a:bodyPr>
            <a:normAutofit/>
          </a:bodyPr>
          <a:lstStyle/>
          <a:p>
            <a:r>
              <a:rPr lang="en-US" dirty="0"/>
              <a:t>PhD Student Researcher</a:t>
            </a:r>
          </a:p>
          <a:p>
            <a:r>
              <a:rPr lang="en-US" dirty="0"/>
              <a:t>Department of Computer Science</a:t>
            </a:r>
          </a:p>
          <a:p>
            <a:r>
              <a:rPr lang="en-US" dirty="0"/>
              <a:t>Rensselaer Polytechnic Institute</a:t>
            </a:r>
          </a:p>
        </p:txBody>
      </p:sp>
      <p:sp>
        <p:nvSpPr>
          <p:cNvPr id="6" name="Text Placeholder 5"/>
          <p:cNvSpPr>
            <a:spLocks noGrp="1"/>
          </p:cNvSpPr>
          <p:nvPr>
            <p:ph type="body" sz="quarter" idx="19"/>
          </p:nvPr>
        </p:nvSpPr>
        <p:spPr>
          <a:xfrm>
            <a:off x="304799" y="4570711"/>
            <a:ext cx="8712113" cy="386558"/>
          </a:xfrm>
        </p:spPr>
        <p:txBody>
          <a:bodyPr/>
          <a:lstStyle/>
          <a:p>
            <a:pPr algn="r"/>
            <a:r>
              <a:rPr lang="en-US" sz="1000" dirty="0"/>
              <a:t>Adapted from N. Jain and M. Mubarak’s slides for HOTI2017</a:t>
            </a:r>
          </a:p>
        </p:txBody>
      </p:sp>
      <p:sp>
        <p:nvSpPr>
          <p:cNvPr id="11" name="Text Placeholder 10"/>
          <p:cNvSpPr>
            <a:spLocks noGrp="1"/>
          </p:cNvSpPr>
          <p:nvPr>
            <p:ph type="body" sz="quarter" idx="27"/>
          </p:nvPr>
        </p:nvSpPr>
        <p:spPr>
          <a:xfrm>
            <a:off x="468795" y="2430900"/>
            <a:ext cx="8675204" cy="451886"/>
          </a:xfrm>
        </p:spPr>
        <p:txBody>
          <a:bodyPr>
            <a:normAutofit/>
          </a:bodyPr>
          <a:lstStyle/>
          <a:p>
            <a:r>
              <a:rPr lang="en-US" sz="1400" dirty="0">
                <a:solidFill>
                  <a:schemeClr val="bg1"/>
                </a:solidFill>
              </a:rPr>
              <a:t>Enabling </a:t>
            </a:r>
            <a:r>
              <a:rPr lang="en-US" sz="1400" dirty="0" err="1">
                <a:solidFill>
                  <a:schemeClr val="bg1"/>
                </a:solidFill>
              </a:rPr>
              <a:t>hpc</a:t>
            </a:r>
            <a:r>
              <a:rPr lang="en-US" sz="1400" dirty="0">
                <a:solidFill>
                  <a:schemeClr val="bg1"/>
                </a:solidFill>
              </a:rPr>
              <a:t> design space exploration via discrete-event simulation</a:t>
            </a:r>
          </a:p>
        </p:txBody>
      </p:sp>
      <p:sp>
        <p:nvSpPr>
          <p:cNvPr id="8" name="Text Placeholder 3"/>
          <p:cNvSpPr>
            <a:spLocks noGrp="1"/>
          </p:cNvSpPr>
          <p:nvPr>
            <p:ph type="body" sz="quarter" idx="17"/>
          </p:nvPr>
        </p:nvSpPr>
        <p:spPr>
          <a:xfrm>
            <a:off x="304801" y="3424510"/>
            <a:ext cx="2692871" cy="295275"/>
          </a:xfrm>
        </p:spPr>
        <p:txBody>
          <a:bodyPr/>
          <a:lstStyle/>
          <a:p>
            <a:r>
              <a:rPr lang="en-US" dirty="0"/>
              <a:t>Nikhil jain</a:t>
            </a:r>
          </a:p>
        </p:txBody>
      </p:sp>
      <p:sp>
        <p:nvSpPr>
          <p:cNvPr id="9" name="Text Placeholder 4"/>
          <p:cNvSpPr>
            <a:spLocks noGrp="1"/>
          </p:cNvSpPr>
          <p:nvPr>
            <p:ph type="body" sz="quarter" idx="18"/>
          </p:nvPr>
        </p:nvSpPr>
        <p:spPr>
          <a:xfrm>
            <a:off x="292101" y="3758388"/>
            <a:ext cx="4330612" cy="685800"/>
          </a:xfrm>
        </p:spPr>
        <p:txBody>
          <a:bodyPr>
            <a:normAutofit/>
          </a:bodyPr>
          <a:lstStyle/>
          <a:p>
            <a:r>
              <a:rPr lang="en-US" dirty="0"/>
              <a:t>Compute Architect</a:t>
            </a:r>
          </a:p>
          <a:p>
            <a:r>
              <a:rPr lang="en-US" dirty="0"/>
              <a:t>NVIDIA</a:t>
            </a:r>
          </a:p>
        </p:txBody>
      </p:sp>
    </p:spTree>
    <p:extLst>
      <p:ext uri="{BB962C8B-B14F-4D97-AF65-F5344CB8AC3E}">
        <p14:creationId xmlns:p14="http://schemas.microsoft.com/office/powerpoint/2010/main" val="1228169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47129" y="0"/>
            <a:ext cx="8974671" cy="742950"/>
          </a:xfrm>
        </p:spPr>
        <p:txBody>
          <a:bodyPr>
            <a:noAutofit/>
          </a:bodyPr>
          <a:lstStyle/>
          <a:p>
            <a:r>
              <a:rPr lang="en-US" sz="2400" dirty="0"/>
              <a:t>Ross: parallel discrete-event simulator</a:t>
            </a:r>
          </a:p>
        </p:txBody>
      </p:sp>
      <p:sp>
        <p:nvSpPr>
          <p:cNvPr id="3" name="Content Placeholder 2"/>
          <p:cNvSpPr>
            <a:spLocks noGrp="1"/>
          </p:cNvSpPr>
          <p:nvPr>
            <p:ph idx="1"/>
          </p:nvPr>
        </p:nvSpPr>
        <p:spPr>
          <a:xfrm>
            <a:off x="304801" y="928694"/>
            <a:ext cx="4317999" cy="3897313"/>
          </a:xfrm>
        </p:spPr>
        <p:txBody>
          <a:bodyPr>
            <a:normAutofit lnSpcReduction="10000"/>
          </a:bodyPr>
          <a:lstStyle/>
          <a:p>
            <a:r>
              <a:rPr lang="en-US" altLang="zh-CN" b="1" dirty="0">
                <a:ea typeface="MS PGothic" charset="0"/>
                <a:cs typeface="Calisto MT"/>
              </a:rPr>
              <a:t>Discrete event simulation (DES)</a:t>
            </a:r>
            <a:r>
              <a:rPr lang="en-US" altLang="zh-CN" dirty="0">
                <a:ea typeface="MS PGothic" charset="0"/>
                <a:cs typeface="Calisto MT"/>
              </a:rPr>
              <a:t>: a computer model for a system where changes in the state of the system occur at </a:t>
            </a:r>
            <a:r>
              <a:rPr lang="en-US" altLang="zh-CN" i="1" dirty="0">
                <a:ea typeface="MS PGothic" charset="0"/>
                <a:cs typeface="Calisto MT"/>
              </a:rPr>
              <a:t>discrete points </a:t>
            </a:r>
            <a:r>
              <a:rPr lang="en-US" altLang="zh-CN" dirty="0">
                <a:ea typeface="MS PGothic" charset="0"/>
                <a:cs typeface="Calisto MT"/>
              </a:rPr>
              <a:t>in simulation time</a:t>
            </a:r>
          </a:p>
          <a:p>
            <a:r>
              <a:rPr lang="en-US" altLang="zh-CN" i="1" dirty="0">
                <a:cs typeface="Calisto MT"/>
              </a:rPr>
              <a:t>Parallel</a:t>
            </a:r>
            <a:r>
              <a:rPr lang="en-US" altLang="zh-CN" dirty="0">
                <a:cs typeface="Calisto MT"/>
              </a:rPr>
              <a:t> DES allows execution of simulation on a parallel platform</a:t>
            </a:r>
          </a:p>
          <a:p>
            <a:r>
              <a:rPr lang="en-US" altLang="zh-CN" dirty="0">
                <a:cs typeface="Calisto MT"/>
              </a:rPr>
              <a:t>Rensselaer Optimistic Simulator System (ROSS) provides PDES capability for CODES</a:t>
            </a:r>
          </a:p>
          <a:p>
            <a:pPr lvl="1"/>
            <a:r>
              <a:rPr lang="en-US" altLang="zh-CN" b="1" dirty="0">
                <a:solidFill>
                  <a:srgbClr val="FF0000"/>
                </a:solidFill>
                <a:cs typeface="Calisto MT"/>
              </a:rPr>
              <a:t>Optimistically schedules events. Rollback realized via reverse computation</a:t>
            </a:r>
          </a:p>
          <a:p>
            <a:pPr lvl="1"/>
            <a:r>
              <a:rPr lang="en-US" altLang="zh-CN" dirty="0">
                <a:solidFill>
                  <a:srgbClr val="292934"/>
                </a:solidFill>
                <a:cs typeface="Calisto MT"/>
              </a:rPr>
              <a:t>Logical processes (LPs) model state of the system</a:t>
            </a:r>
            <a:endParaRPr lang="en-US" altLang="zh-CN" dirty="0">
              <a:ea typeface="宋体" charset="0"/>
              <a:cs typeface="Calisto MT"/>
            </a:endParaRPr>
          </a:p>
        </p:txBody>
      </p:sp>
      <p:sp>
        <p:nvSpPr>
          <p:cNvPr id="2" name="Slide Number Placeholder 1"/>
          <p:cNvSpPr>
            <a:spLocks noGrp="1"/>
          </p:cNvSpPr>
          <p:nvPr>
            <p:ph type="sldNum" sz="quarter" idx="12"/>
          </p:nvPr>
        </p:nvSpPr>
        <p:spPr/>
        <p:txBody>
          <a:bodyPr/>
          <a:lstStyle/>
          <a:p>
            <a:fld id="{69AD9993-161C-8542-8930-D8491EFB1E0E}" type="slidenum">
              <a:rPr lang="en-US" smtClean="0"/>
              <a:t>10</a:t>
            </a:fld>
            <a:endParaRPr lang="en-US"/>
          </a:p>
        </p:txBody>
      </p:sp>
      <p:pic>
        <p:nvPicPr>
          <p:cNvPr id="11" name="Picture 10" descr="perf.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977900"/>
            <a:ext cx="4572000" cy="2743200"/>
          </a:xfrm>
          <a:prstGeom prst="rect">
            <a:avLst/>
          </a:prstGeom>
        </p:spPr>
      </p:pic>
    </p:spTree>
    <p:extLst>
      <p:ext uri="{BB962C8B-B14F-4D97-AF65-F5344CB8AC3E}">
        <p14:creationId xmlns:p14="http://schemas.microsoft.com/office/powerpoint/2010/main" val="17165183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273844"/>
            <a:ext cx="2186259" cy="994172"/>
          </a:xfrm>
        </p:spPr>
        <p:txBody>
          <a:bodyPr>
            <a:normAutofit/>
          </a:bodyPr>
          <a:lstStyle/>
          <a:p>
            <a:r>
              <a:rPr lang="en-US" dirty="0"/>
              <a:t>NIC Common</a:t>
            </a:r>
          </a:p>
        </p:txBody>
      </p:sp>
      <p:pic>
        <p:nvPicPr>
          <p:cNvPr id="5" name="Picture 4"/>
          <p:cNvPicPr>
            <a:picLocks noChangeAspect="1"/>
          </p:cNvPicPr>
          <p:nvPr/>
        </p:nvPicPr>
        <p:blipFill>
          <a:blip r:embed="rId2"/>
          <a:stretch>
            <a:fillRect/>
          </a:stretch>
        </p:blipFill>
        <p:spPr>
          <a:xfrm>
            <a:off x="3169967" y="456009"/>
            <a:ext cx="5153025" cy="4448175"/>
          </a:xfrm>
          <a:prstGeom prst="rect">
            <a:avLst/>
          </a:prstGeom>
        </p:spPr>
      </p:pic>
      <p:sp>
        <p:nvSpPr>
          <p:cNvPr id="4" name="Slide Number Placeholder 3"/>
          <p:cNvSpPr>
            <a:spLocks noGrp="1"/>
          </p:cNvSpPr>
          <p:nvPr>
            <p:ph type="sldNum" sz="quarter" idx="2"/>
          </p:nvPr>
        </p:nvSpPr>
        <p:spPr/>
        <p:txBody>
          <a:bodyPr/>
          <a:lstStyle/>
          <a:p>
            <a:fld id="{86CB4B4D-7CA3-9044-876B-883B54F8677D}" type="slidenum">
              <a:rPr lang="uk-UA" smtClean="0"/>
              <a:t>100</a:t>
            </a:fld>
            <a:endParaRPr lang="uk-UA"/>
          </a:p>
        </p:txBody>
      </p:sp>
      <p:sp>
        <p:nvSpPr>
          <p:cNvPr id="6" name="Text Placeholder 2"/>
          <p:cNvSpPr>
            <a:spLocks noGrp="1"/>
          </p:cNvSpPr>
          <p:nvPr>
            <p:ph type="body" idx="1"/>
          </p:nvPr>
        </p:nvSpPr>
        <p:spPr>
          <a:xfrm>
            <a:off x="406400" y="1369219"/>
            <a:ext cx="2922238" cy="3263504"/>
          </a:xfrm>
        </p:spPr>
        <p:txBody>
          <a:bodyPr>
            <a:normAutofit/>
          </a:bodyPr>
          <a:lstStyle/>
          <a:p>
            <a:r>
              <a:rPr lang="en-US" dirty="0"/>
              <a:t>Types of queues:</a:t>
            </a:r>
          </a:p>
          <a:p>
            <a:r>
              <a:rPr lang="en-US" dirty="0" err="1"/>
              <a:t>fifo</a:t>
            </a:r>
            <a:endParaRPr lang="en-US" dirty="0"/>
          </a:p>
          <a:p>
            <a:r>
              <a:rPr lang="en-US" dirty="0"/>
              <a:t>round-robin</a:t>
            </a:r>
          </a:p>
          <a:p>
            <a:r>
              <a:rPr lang="en-US" dirty="0"/>
              <a:t>priority</a:t>
            </a:r>
          </a:p>
          <a:p>
            <a:endParaRPr lang="en-US" dirty="0"/>
          </a:p>
          <a:p>
            <a:r>
              <a:rPr lang="en-US" dirty="0"/>
              <a:t>Other </a:t>
            </a:r>
            <a:r>
              <a:rPr lang="en-US" dirty="0" err="1"/>
              <a:t>params</a:t>
            </a:r>
            <a:endParaRPr lang="en-US" dirty="0"/>
          </a:p>
          <a:p>
            <a:r>
              <a:rPr lang="en-US" dirty="0" err="1"/>
              <a:t>intra_bandwidth</a:t>
            </a:r>
            <a:r>
              <a:rPr lang="en-US" dirty="0"/>
              <a:t> (10)</a:t>
            </a:r>
          </a:p>
          <a:p>
            <a:r>
              <a:rPr lang="en-US" dirty="0" err="1"/>
              <a:t>node_copy_queues</a:t>
            </a:r>
            <a:r>
              <a:rPr lang="en-US" dirty="0"/>
              <a:t> (4)</a:t>
            </a:r>
          </a:p>
          <a:p>
            <a:endParaRPr lang="en-US" dirty="0"/>
          </a:p>
          <a:p>
            <a:endParaRPr lang="en-US" dirty="0"/>
          </a:p>
          <a:p>
            <a:endParaRPr lang="en-US" dirty="0"/>
          </a:p>
        </p:txBody>
      </p:sp>
    </p:spTree>
    <p:extLst>
      <p:ext uri="{BB962C8B-B14F-4D97-AF65-F5344CB8AC3E}">
        <p14:creationId xmlns:p14="http://schemas.microsoft.com/office/powerpoint/2010/main" val="587132617"/>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NIC Network Specific</a:t>
            </a:r>
          </a:p>
        </p:txBody>
      </p:sp>
      <p:sp>
        <p:nvSpPr>
          <p:cNvPr id="4" name="Slide Number Placeholder 3"/>
          <p:cNvSpPr>
            <a:spLocks noGrp="1"/>
          </p:cNvSpPr>
          <p:nvPr>
            <p:ph type="sldNum" sz="quarter" idx="2"/>
          </p:nvPr>
        </p:nvSpPr>
        <p:spPr/>
        <p:txBody>
          <a:bodyPr/>
          <a:lstStyle/>
          <a:p>
            <a:fld id="{86CB4B4D-7CA3-9044-876B-883B54F8677D}" type="slidenum">
              <a:rPr lang="uk-UA" smtClean="0"/>
              <a:t>101</a:t>
            </a:fld>
            <a:endParaRPr lang="uk-UA"/>
          </a:p>
        </p:txBody>
      </p:sp>
      <p:sp>
        <p:nvSpPr>
          <p:cNvPr id="5" name="Rectangle 4"/>
          <p:cNvSpPr/>
          <p:nvPr/>
        </p:nvSpPr>
        <p:spPr>
          <a:xfrm>
            <a:off x="457201" y="1232371"/>
            <a:ext cx="7132863" cy="3831818"/>
          </a:xfrm>
          <a:prstGeom prst="rect">
            <a:avLst/>
          </a:prstGeom>
        </p:spPr>
        <p:txBody>
          <a:bodyPr wrap="square">
            <a:spAutoFit/>
          </a:bodyPr>
          <a:lstStyle/>
          <a:p>
            <a:r>
              <a:rPr lang="is-IS" sz="1350" dirty="0">
                <a:solidFill>
                  <a:srgbClr val="34BD26"/>
                </a:solidFill>
                <a:latin typeface="Menlo" charset="0"/>
              </a:rPr>
              <a:t>struct</a:t>
            </a:r>
            <a:r>
              <a:rPr lang="is-IS" sz="1350" dirty="0">
                <a:latin typeface="Menlo" charset="0"/>
              </a:rPr>
              <a:t> model_net_method torus_method =                       </a:t>
            </a:r>
          </a:p>
          <a:p>
            <a:r>
              <a:rPr lang="is-IS" sz="1350" dirty="0">
                <a:latin typeface="Menlo" charset="0"/>
              </a:rPr>
              <a:t>{                                                            </a:t>
            </a:r>
          </a:p>
          <a:p>
            <a:r>
              <a:rPr lang="is-IS" sz="1350" dirty="0">
                <a:latin typeface="Menlo" charset="0"/>
              </a:rPr>
              <a:t>   .mn_configure = torus_configure,                          </a:t>
            </a:r>
          </a:p>
          <a:p>
            <a:r>
              <a:rPr lang="is-IS" sz="1350" dirty="0">
                <a:latin typeface="Menlo" charset="0"/>
              </a:rPr>
              <a:t>   .mn_register = </a:t>
            </a:r>
            <a:r>
              <a:rPr lang="is-IS" sz="1350" dirty="0">
                <a:solidFill>
                  <a:srgbClr val="C33720"/>
                </a:solidFill>
                <a:latin typeface="Menlo" charset="0"/>
              </a:rPr>
              <a:t>NULL</a:t>
            </a:r>
            <a:r>
              <a:rPr lang="is-IS" sz="1350" dirty="0">
                <a:latin typeface="Menlo" charset="0"/>
              </a:rPr>
              <a:t>,                                      </a:t>
            </a:r>
          </a:p>
          <a:p>
            <a:r>
              <a:rPr lang="is-IS" sz="1350" dirty="0">
                <a:latin typeface="Menlo" charset="0"/>
              </a:rPr>
              <a:t>   .model_net_method_packet_event = torus_packet_event,      </a:t>
            </a:r>
          </a:p>
          <a:p>
            <a:r>
              <a:rPr lang="is-IS" sz="1350" dirty="0">
                <a:latin typeface="Menlo" charset="0"/>
              </a:rPr>
              <a:t>   .model_net_method_packet_event_rc = torus_packet_event_rc,</a:t>
            </a:r>
          </a:p>
          <a:p>
            <a:r>
              <a:rPr lang="is-IS" sz="1350" dirty="0">
                <a:latin typeface="Menlo" charset="0"/>
              </a:rPr>
              <a:t>   .model_net_method_recv_msg_event = </a:t>
            </a:r>
            <a:r>
              <a:rPr lang="is-IS" sz="1350" dirty="0">
                <a:solidFill>
                  <a:srgbClr val="C33720"/>
                </a:solidFill>
                <a:latin typeface="Menlo" charset="0"/>
              </a:rPr>
              <a:t>NULL</a:t>
            </a:r>
            <a:r>
              <a:rPr lang="is-IS" sz="1350" dirty="0">
                <a:latin typeface="Menlo" charset="0"/>
              </a:rPr>
              <a:t>,                  </a:t>
            </a:r>
          </a:p>
          <a:p>
            <a:r>
              <a:rPr lang="is-IS" sz="1350" dirty="0">
                <a:latin typeface="Menlo" charset="0"/>
              </a:rPr>
              <a:t>   .model_net_method_recv_msg_event_rc = </a:t>
            </a:r>
            <a:r>
              <a:rPr lang="is-IS" sz="1350" dirty="0">
                <a:solidFill>
                  <a:srgbClr val="C33720"/>
                </a:solidFill>
                <a:latin typeface="Menlo" charset="0"/>
              </a:rPr>
              <a:t>NULL</a:t>
            </a:r>
            <a:r>
              <a:rPr lang="is-IS" sz="1350" dirty="0">
                <a:latin typeface="Menlo" charset="0"/>
              </a:rPr>
              <a:t>,               </a:t>
            </a:r>
          </a:p>
          <a:p>
            <a:r>
              <a:rPr lang="is-IS" sz="1350" dirty="0">
                <a:latin typeface="Menlo" charset="0"/>
              </a:rPr>
              <a:t>   .mn_get_lp_type = torus_get_lp_type,                      </a:t>
            </a:r>
          </a:p>
          <a:p>
            <a:r>
              <a:rPr lang="is-IS" sz="1350" dirty="0">
                <a:latin typeface="Menlo" charset="0"/>
              </a:rPr>
              <a:t>   .mn_get_msg_sz = torus_get_msg_sz,                        </a:t>
            </a:r>
          </a:p>
          <a:p>
            <a:r>
              <a:rPr lang="is-IS" sz="1350" dirty="0">
                <a:latin typeface="Menlo" charset="0"/>
              </a:rPr>
              <a:t>   .mn_report_stats = torus_report_stats,                    </a:t>
            </a:r>
          </a:p>
          <a:p>
            <a:r>
              <a:rPr lang="is-IS" sz="1350" dirty="0">
                <a:latin typeface="Menlo" charset="0"/>
              </a:rPr>
              <a:t>   .mn_collective_call = </a:t>
            </a:r>
            <a:r>
              <a:rPr lang="is-IS" sz="1350" dirty="0">
                <a:solidFill>
                  <a:srgbClr val="C33720"/>
                </a:solidFill>
                <a:latin typeface="Menlo" charset="0"/>
              </a:rPr>
              <a:t>NULL</a:t>
            </a:r>
            <a:r>
              <a:rPr lang="is-IS" sz="1350" dirty="0">
                <a:latin typeface="Menlo" charset="0"/>
              </a:rPr>
              <a:t>,                   </a:t>
            </a:r>
          </a:p>
          <a:p>
            <a:r>
              <a:rPr lang="is-IS" sz="1350" dirty="0">
                <a:latin typeface="Menlo" charset="0"/>
              </a:rPr>
              <a:t>   .mn_collective_call_rc = </a:t>
            </a:r>
            <a:r>
              <a:rPr lang="is-IS" sz="1350" dirty="0">
                <a:solidFill>
                  <a:srgbClr val="C33720"/>
                </a:solidFill>
                <a:latin typeface="Menlo" charset="0"/>
              </a:rPr>
              <a:t>NULL</a:t>
            </a:r>
            <a:r>
              <a:rPr lang="is-IS" sz="1350" dirty="0">
                <a:latin typeface="Menlo" charset="0"/>
              </a:rPr>
              <a:t>,             </a:t>
            </a:r>
          </a:p>
          <a:p>
            <a:r>
              <a:rPr lang="is-IS" sz="1350" dirty="0">
                <a:latin typeface="Menlo" charset="0"/>
              </a:rPr>
              <a:t>   .mn_sample_fn = </a:t>
            </a:r>
            <a:r>
              <a:rPr lang="is-IS" sz="1350" dirty="0">
                <a:solidFill>
                  <a:srgbClr val="C33720"/>
                </a:solidFill>
                <a:latin typeface="Menlo" charset="0"/>
              </a:rPr>
              <a:t>NULL</a:t>
            </a:r>
            <a:r>
              <a:rPr lang="is-IS" sz="1350" dirty="0">
                <a:latin typeface="Menlo" charset="0"/>
              </a:rPr>
              <a:t>,                                     </a:t>
            </a:r>
          </a:p>
          <a:p>
            <a:r>
              <a:rPr lang="is-IS" sz="1350" dirty="0">
                <a:latin typeface="Menlo" charset="0"/>
              </a:rPr>
              <a:t>   .mn_sample_rc_fn = </a:t>
            </a:r>
            <a:r>
              <a:rPr lang="is-IS" sz="1350" dirty="0">
                <a:solidFill>
                  <a:srgbClr val="C33720"/>
                </a:solidFill>
                <a:latin typeface="Menlo" charset="0"/>
              </a:rPr>
              <a:t>NULL</a:t>
            </a:r>
            <a:r>
              <a:rPr lang="is-IS" sz="1350" dirty="0">
                <a:latin typeface="Menlo" charset="0"/>
              </a:rPr>
              <a:t>,                                  </a:t>
            </a:r>
          </a:p>
          <a:p>
            <a:r>
              <a:rPr lang="is-IS" sz="1350" dirty="0">
                <a:latin typeface="Menlo" charset="0"/>
              </a:rPr>
              <a:t>   .mn_sample_init_fn = </a:t>
            </a:r>
            <a:r>
              <a:rPr lang="is-IS" sz="1350" dirty="0">
                <a:solidFill>
                  <a:srgbClr val="C33720"/>
                </a:solidFill>
                <a:latin typeface="Menlo" charset="0"/>
              </a:rPr>
              <a:t>NULL</a:t>
            </a:r>
            <a:r>
              <a:rPr lang="is-IS" sz="1350" dirty="0">
                <a:latin typeface="Menlo" charset="0"/>
              </a:rPr>
              <a:t>,                                </a:t>
            </a:r>
          </a:p>
          <a:p>
            <a:r>
              <a:rPr lang="is-IS" sz="1350" dirty="0">
                <a:latin typeface="Menlo" charset="0"/>
              </a:rPr>
              <a:t>   .mn_sample_fini_fn = </a:t>
            </a:r>
            <a:r>
              <a:rPr lang="is-IS" sz="1350" dirty="0">
                <a:solidFill>
                  <a:srgbClr val="C33720"/>
                </a:solidFill>
                <a:latin typeface="Menlo" charset="0"/>
              </a:rPr>
              <a:t>NULL</a:t>
            </a:r>
            <a:r>
              <a:rPr lang="is-IS" sz="1350" dirty="0">
                <a:latin typeface="Menlo" charset="0"/>
              </a:rPr>
              <a:t>                                 </a:t>
            </a:r>
          </a:p>
          <a:p>
            <a:r>
              <a:rPr lang="is-IS" sz="1350" dirty="0">
                <a:latin typeface="Menlo" charset="0"/>
              </a:rPr>
              <a:t>};                                                           </a:t>
            </a:r>
          </a:p>
        </p:txBody>
      </p:sp>
      <p:pic>
        <p:nvPicPr>
          <p:cNvPr id="6" name="Picture 5"/>
          <p:cNvPicPr>
            <a:picLocks noChangeAspect="1"/>
          </p:cNvPicPr>
          <p:nvPr/>
        </p:nvPicPr>
        <p:blipFill>
          <a:blip r:embed="rId2"/>
          <a:stretch>
            <a:fillRect/>
          </a:stretch>
        </p:blipFill>
        <p:spPr>
          <a:xfrm>
            <a:off x="5532664" y="2735004"/>
            <a:ext cx="3611336" cy="2418703"/>
          </a:xfrm>
          <a:prstGeom prst="rect">
            <a:avLst/>
          </a:prstGeom>
          <a:ln>
            <a:solidFill>
              <a:schemeClr val="accent1"/>
            </a:solidFill>
          </a:ln>
        </p:spPr>
      </p:pic>
    </p:spTree>
    <p:extLst>
      <p:ext uri="{BB962C8B-B14F-4D97-AF65-F5344CB8AC3E}">
        <p14:creationId xmlns:p14="http://schemas.microsoft.com/office/powerpoint/2010/main" val="250535954"/>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NIC Network Specific</a:t>
            </a:r>
          </a:p>
        </p:txBody>
      </p:sp>
      <p:sp>
        <p:nvSpPr>
          <p:cNvPr id="4" name="Slide Number Placeholder 3"/>
          <p:cNvSpPr>
            <a:spLocks noGrp="1"/>
          </p:cNvSpPr>
          <p:nvPr>
            <p:ph type="sldNum" sz="quarter" idx="2"/>
          </p:nvPr>
        </p:nvSpPr>
        <p:spPr/>
        <p:txBody>
          <a:bodyPr/>
          <a:lstStyle/>
          <a:p>
            <a:fld id="{86CB4B4D-7CA3-9044-876B-883B54F8677D}" type="slidenum">
              <a:rPr lang="uk-UA" smtClean="0"/>
              <a:t>102</a:t>
            </a:fld>
            <a:endParaRPr lang="uk-UA"/>
          </a:p>
        </p:txBody>
      </p:sp>
      <p:pic>
        <p:nvPicPr>
          <p:cNvPr id="5" name="Picture 4"/>
          <p:cNvPicPr>
            <a:picLocks noChangeAspect="1"/>
          </p:cNvPicPr>
          <p:nvPr/>
        </p:nvPicPr>
        <p:blipFill>
          <a:blip r:embed="rId2"/>
          <a:stretch>
            <a:fillRect/>
          </a:stretch>
        </p:blipFill>
        <p:spPr>
          <a:xfrm>
            <a:off x="628650" y="1369219"/>
            <a:ext cx="3914775" cy="1066800"/>
          </a:xfrm>
          <a:prstGeom prst="rect">
            <a:avLst/>
          </a:prstGeom>
        </p:spPr>
      </p:pic>
      <p:pic>
        <p:nvPicPr>
          <p:cNvPr id="6" name="Picture 5"/>
          <p:cNvPicPr>
            <a:picLocks noChangeAspect="1"/>
          </p:cNvPicPr>
          <p:nvPr/>
        </p:nvPicPr>
        <p:blipFill>
          <a:blip r:embed="rId3"/>
          <a:stretch>
            <a:fillRect/>
          </a:stretch>
        </p:blipFill>
        <p:spPr>
          <a:xfrm>
            <a:off x="4968652" y="255815"/>
            <a:ext cx="4105275" cy="4610100"/>
          </a:xfrm>
          <a:prstGeom prst="rect">
            <a:avLst/>
          </a:prstGeom>
        </p:spPr>
      </p:pic>
    </p:spTree>
    <p:extLst>
      <p:ext uri="{BB962C8B-B14F-4D97-AF65-F5344CB8AC3E}">
        <p14:creationId xmlns:p14="http://schemas.microsoft.com/office/powerpoint/2010/main" val="1689830758"/>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2000" b="0" cap="none" dirty="0"/>
              <a:t>CONTRIBUTING:</a:t>
            </a:r>
          </a:p>
          <a:p>
            <a:pPr marL="342900" indent="-342900">
              <a:buFont typeface="Arial" charset="0"/>
              <a:buChar char="•"/>
            </a:pPr>
            <a:r>
              <a:rPr lang="en-US" sz="2000" b="0" cap="none" dirty="0"/>
              <a:t>Fork off on the </a:t>
            </a:r>
            <a:r>
              <a:rPr lang="en-US" sz="2000" b="0" cap="none" dirty="0" err="1"/>
              <a:t>github</a:t>
            </a:r>
            <a:r>
              <a:rPr lang="en-US" sz="2000" b="0" cap="none" dirty="0"/>
              <a:t> repository</a:t>
            </a:r>
          </a:p>
          <a:p>
            <a:pPr marL="342900" indent="-342900">
              <a:buFont typeface="Arial" charset="0"/>
              <a:buChar char="•"/>
            </a:pPr>
            <a:r>
              <a:rPr lang="en-US" sz="2000" b="0" cap="none" dirty="0"/>
              <a:t>Add new features</a:t>
            </a:r>
          </a:p>
          <a:p>
            <a:pPr marL="342900" indent="-342900">
              <a:buFont typeface="Arial" charset="0"/>
              <a:buChar char="•"/>
            </a:pPr>
            <a:r>
              <a:rPr lang="en-US" sz="2000" b="0" cap="none" dirty="0"/>
              <a:t>Submit a pull request!</a:t>
            </a:r>
          </a:p>
          <a:p>
            <a:endParaRPr lang="en-US" dirty="0"/>
          </a:p>
          <a:p>
            <a:r>
              <a:rPr lang="en-US" dirty="0"/>
              <a:t>Thank-you</a:t>
            </a:r>
          </a:p>
        </p:txBody>
      </p:sp>
    </p:spTree>
    <p:extLst>
      <p:ext uri="{BB962C8B-B14F-4D97-AF65-F5344CB8AC3E}">
        <p14:creationId xmlns:p14="http://schemas.microsoft.com/office/powerpoint/2010/main" val="4843628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ADDITIONAL MATERIAL</a:t>
            </a:r>
          </a:p>
        </p:txBody>
      </p:sp>
    </p:spTree>
    <p:extLst>
      <p:ext uri="{BB962C8B-B14F-4D97-AF65-F5344CB8AC3E}">
        <p14:creationId xmlns:p14="http://schemas.microsoft.com/office/powerpoint/2010/main" val="17165782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Codes installation</a:t>
            </a:r>
          </a:p>
        </p:txBody>
      </p:sp>
    </p:spTree>
    <p:extLst>
      <p:ext uri="{BB962C8B-B14F-4D97-AF65-F5344CB8AC3E}">
        <p14:creationId xmlns:p14="http://schemas.microsoft.com/office/powerpoint/2010/main" val="492708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0"/>
            <a:ext cx="8372901" cy="621711"/>
          </a:xfrm>
        </p:spPr>
        <p:txBody>
          <a:bodyPr/>
          <a:lstStyle/>
          <a:p>
            <a:r>
              <a:rPr lang="en-US" dirty="0"/>
              <a:t>installation &amp; setup 1/2</a:t>
            </a:r>
          </a:p>
        </p:txBody>
      </p:sp>
      <p:sp>
        <p:nvSpPr>
          <p:cNvPr id="3" name="Content Placeholder 2"/>
          <p:cNvSpPr>
            <a:spLocks noGrp="1"/>
          </p:cNvSpPr>
          <p:nvPr>
            <p:ph idx="1"/>
          </p:nvPr>
        </p:nvSpPr>
        <p:spPr>
          <a:xfrm>
            <a:off x="431801" y="850900"/>
            <a:ext cx="8372901" cy="3734828"/>
          </a:xfrm>
        </p:spPr>
        <p:txBody>
          <a:bodyPr/>
          <a:lstStyle/>
          <a:p>
            <a:r>
              <a:rPr lang="en-US" b="1" dirty="0"/>
              <a:t>ROSS INSTALLATION</a:t>
            </a:r>
          </a:p>
          <a:p>
            <a:pPr lvl="1"/>
            <a:r>
              <a:rPr lang="en-US" dirty="0"/>
              <a:t>Download ROSS repo: </a:t>
            </a:r>
            <a:r>
              <a:rPr lang="en-US" b="1" i="1" dirty="0"/>
              <a:t>git clone https://</a:t>
            </a:r>
            <a:r>
              <a:rPr lang="en-US" b="1" i="1" dirty="0" err="1"/>
              <a:t>github.com</a:t>
            </a:r>
            <a:r>
              <a:rPr lang="en-US" b="1" i="1" dirty="0"/>
              <a:t>/ROSS-org/ROSS</a:t>
            </a:r>
          </a:p>
          <a:p>
            <a:pPr lvl="1"/>
            <a:r>
              <a:rPr lang="en-US" dirty="0"/>
              <a:t>Configure by making a build directory</a:t>
            </a:r>
            <a:r>
              <a:rPr lang="en-US" i="1" dirty="0"/>
              <a:t>: </a:t>
            </a:r>
            <a:r>
              <a:rPr lang="en-US" i="1" dirty="0">
                <a:latin typeface="Courier New"/>
                <a:cs typeface="Courier New"/>
              </a:rPr>
              <a:t>cd build</a:t>
            </a:r>
          </a:p>
          <a:p>
            <a:pPr lvl="1"/>
            <a:r>
              <a:rPr lang="en-US" i="1" dirty="0">
                <a:latin typeface="Courier New"/>
                <a:cs typeface="Courier New"/>
              </a:rPr>
              <a:t>ARCH=x86_64 CC=</a:t>
            </a:r>
            <a:r>
              <a:rPr lang="en-US" i="1" dirty="0" err="1">
                <a:latin typeface="Courier New"/>
                <a:cs typeface="Courier New"/>
              </a:rPr>
              <a:t>mpicc</a:t>
            </a:r>
            <a:r>
              <a:rPr lang="en-US" i="1" dirty="0">
                <a:latin typeface="Courier New"/>
                <a:cs typeface="Courier New"/>
              </a:rPr>
              <a:t> CXX=</a:t>
            </a:r>
            <a:r>
              <a:rPr lang="en-US" i="1" dirty="0" err="1">
                <a:latin typeface="Courier New"/>
                <a:cs typeface="Courier New"/>
              </a:rPr>
              <a:t>mpicxx</a:t>
            </a:r>
            <a:r>
              <a:rPr lang="en-US" i="1" dirty="0">
                <a:latin typeface="Courier New"/>
                <a:cs typeface="Courier New"/>
              </a:rPr>
              <a:t> </a:t>
            </a:r>
            <a:r>
              <a:rPr lang="en-US" i="1" dirty="0" err="1">
                <a:latin typeface="Courier New"/>
                <a:cs typeface="Courier New"/>
              </a:rPr>
              <a:t>cmake</a:t>
            </a:r>
            <a:r>
              <a:rPr lang="en-US" i="1" dirty="0">
                <a:latin typeface="Courier New"/>
                <a:cs typeface="Courier New"/>
              </a:rPr>
              <a:t> </a:t>
            </a:r>
          </a:p>
          <a:p>
            <a:pPr marL="284162" lvl="1" indent="0">
              <a:buNone/>
            </a:pPr>
            <a:r>
              <a:rPr lang="en-US" i="1" dirty="0">
                <a:latin typeface="Courier New"/>
                <a:cs typeface="Courier New"/>
              </a:rPr>
              <a:t>-DCMAKE_INSTALL_PREFIX=../install ../</a:t>
            </a:r>
          </a:p>
          <a:p>
            <a:pPr lvl="1"/>
            <a:r>
              <a:rPr lang="en-US" i="1" dirty="0"/>
              <a:t>make –j 3 &amp;&amp; make install</a:t>
            </a:r>
          </a:p>
          <a:p>
            <a:r>
              <a:rPr lang="en-US" b="1" dirty="0"/>
              <a:t>CODES INSTALLATION</a:t>
            </a:r>
          </a:p>
          <a:p>
            <a:pPr lvl="1"/>
            <a:r>
              <a:rPr lang="en-US" dirty="0"/>
              <a:t>Download CODES repo: git clone https://</a:t>
            </a:r>
            <a:r>
              <a:rPr lang="en-US" dirty="0" err="1"/>
              <a:t>github.com</a:t>
            </a:r>
            <a:r>
              <a:rPr lang="en-US" dirty="0"/>
              <a:t>/codes-org/codes</a:t>
            </a:r>
          </a:p>
          <a:p>
            <a:pPr lvl="1"/>
            <a:r>
              <a:rPr lang="en-US" dirty="0">
                <a:latin typeface="Courier New"/>
                <a:cs typeface="Courier New"/>
              </a:rPr>
              <a:t>./</a:t>
            </a:r>
            <a:r>
              <a:rPr lang="en-US" dirty="0" err="1">
                <a:latin typeface="Courier New"/>
                <a:cs typeface="Courier New"/>
              </a:rPr>
              <a:t>prepare.sh</a:t>
            </a:r>
            <a:r>
              <a:rPr lang="en-US" dirty="0">
                <a:latin typeface="Courier New"/>
                <a:cs typeface="Courier New"/>
              </a:rPr>
              <a:t> </a:t>
            </a:r>
            <a:endParaRPr lang="en-US" dirty="0"/>
          </a:p>
          <a:p>
            <a:pPr lvl="1"/>
            <a:r>
              <a:rPr lang="en-US" dirty="0"/>
              <a:t>Configure in build directory</a:t>
            </a:r>
            <a:r>
              <a:rPr lang="en-US" dirty="0">
                <a:latin typeface="Courier New"/>
                <a:cs typeface="Courier New"/>
              </a:rPr>
              <a:t>: cd build</a:t>
            </a:r>
          </a:p>
          <a:p>
            <a:pPr marL="0" indent="0">
              <a:buNone/>
            </a:pPr>
            <a:r>
              <a:rPr lang="en-US" i="1" dirty="0">
                <a:latin typeface="Courier New"/>
                <a:cs typeface="Courier New"/>
              </a:rPr>
              <a:t>../configure --prefix=/path/to/install CC=</a:t>
            </a:r>
            <a:r>
              <a:rPr lang="en-US" i="1" dirty="0" err="1">
                <a:latin typeface="Courier New"/>
                <a:cs typeface="Courier New"/>
              </a:rPr>
              <a:t>mpicc</a:t>
            </a:r>
            <a:r>
              <a:rPr lang="en-US" i="1" dirty="0">
                <a:latin typeface="Courier New"/>
                <a:cs typeface="Courier New"/>
              </a:rPr>
              <a:t> CXX=</a:t>
            </a:r>
            <a:r>
              <a:rPr lang="en-US" i="1" dirty="0" err="1">
                <a:latin typeface="Courier New"/>
                <a:cs typeface="Courier New"/>
              </a:rPr>
              <a:t>mpicxx</a:t>
            </a:r>
            <a:r>
              <a:rPr lang="en-US" i="1" dirty="0">
                <a:latin typeface="Courier New"/>
                <a:cs typeface="Courier New"/>
              </a:rPr>
              <a:t> PKG_CONFIG_PATH=/path/to/ross/install/lib/</a:t>
            </a:r>
            <a:r>
              <a:rPr lang="en-US" i="1" dirty="0" err="1">
                <a:latin typeface="Courier New"/>
                <a:cs typeface="Courier New"/>
              </a:rPr>
              <a:t>pkgconfig</a:t>
            </a:r>
            <a:endParaRPr lang="en-US" i="1" dirty="0">
              <a:latin typeface="Courier New"/>
              <a:cs typeface="Courier New"/>
            </a:endParaRPr>
          </a:p>
          <a:p>
            <a:pPr lvl="1"/>
            <a:r>
              <a:rPr lang="en-US" i="1" dirty="0"/>
              <a:t>Do both make &amp;&amp; make tests</a:t>
            </a:r>
          </a:p>
          <a:p>
            <a:pPr lvl="1"/>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106</a:t>
            </a:fld>
            <a:endParaRPr lang="en-US" dirty="0"/>
          </a:p>
        </p:txBody>
      </p:sp>
    </p:spTree>
    <p:extLst>
      <p:ext uri="{BB962C8B-B14F-4D97-AF65-F5344CB8AC3E}">
        <p14:creationId xmlns:p14="http://schemas.microsoft.com/office/powerpoint/2010/main" val="1113070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601" y="142478"/>
            <a:ext cx="8372901" cy="621711"/>
          </a:xfrm>
        </p:spPr>
        <p:txBody>
          <a:bodyPr/>
          <a:lstStyle/>
          <a:p>
            <a:r>
              <a:rPr lang="en-US" dirty="0"/>
              <a:t>Installation &amp; setup 2/2</a:t>
            </a:r>
          </a:p>
        </p:txBody>
      </p:sp>
      <p:sp>
        <p:nvSpPr>
          <p:cNvPr id="3" name="Content Placeholder 2"/>
          <p:cNvSpPr>
            <a:spLocks noGrp="1"/>
          </p:cNvSpPr>
          <p:nvPr>
            <p:ph idx="1"/>
          </p:nvPr>
        </p:nvSpPr>
        <p:spPr>
          <a:xfrm>
            <a:off x="482601" y="862246"/>
            <a:ext cx="8661399" cy="3317082"/>
          </a:xfrm>
        </p:spPr>
        <p:txBody>
          <a:bodyPr/>
          <a:lstStyle/>
          <a:p>
            <a:r>
              <a:rPr lang="en-US" b="1" dirty="0"/>
              <a:t>DUMPI INSTALLATION</a:t>
            </a:r>
          </a:p>
          <a:p>
            <a:pPr lvl="1"/>
            <a:r>
              <a:rPr lang="en-US" i="1" dirty="0" err="1"/>
              <a:t>git</a:t>
            </a:r>
            <a:r>
              <a:rPr lang="en-US" i="1" dirty="0"/>
              <a:t> clone </a:t>
            </a:r>
            <a:r>
              <a:rPr lang="en-US" i="1" u="sng" dirty="0"/>
              <a:t>https://</a:t>
            </a:r>
            <a:r>
              <a:rPr lang="en-US" i="1" u="sng" dirty="0" err="1"/>
              <a:t>github.com</a:t>
            </a:r>
            <a:r>
              <a:rPr lang="en-US" i="1" u="sng" dirty="0"/>
              <a:t>/</a:t>
            </a:r>
            <a:r>
              <a:rPr lang="en-US" i="1" u="sng" dirty="0" err="1"/>
              <a:t>sstsimulator</a:t>
            </a:r>
            <a:r>
              <a:rPr lang="en-US" i="1" u="sng" dirty="0"/>
              <a:t>/</a:t>
            </a:r>
            <a:r>
              <a:rPr lang="en-US" i="1" u="sng" dirty="0" err="1"/>
              <a:t>sst-dumpi</a:t>
            </a:r>
            <a:endParaRPr lang="en-US" i="1" u="sng" dirty="0"/>
          </a:p>
          <a:p>
            <a:pPr lvl="1"/>
            <a:r>
              <a:rPr lang="en-US" i="1" dirty="0"/>
              <a:t>CFLAGS="-DMPICH_SUPPRESS_PROTOTYPES=1 -DHAVE_PRAGMA_HP_SEC_DEF=1"</a:t>
            </a:r>
          </a:p>
          <a:p>
            <a:pPr lvl="1"/>
            <a:r>
              <a:rPr lang="en-US" i="1" dirty="0"/>
              <a:t>./</a:t>
            </a:r>
            <a:r>
              <a:rPr lang="en-US" i="1" dirty="0" err="1"/>
              <a:t>bootstrap.sh</a:t>
            </a:r>
            <a:r>
              <a:rPr lang="en-US" i="1" dirty="0"/>
              <a:t>    </a:t>
            </a:r>
          </a:p>
          <a:p>
            <a:pPr lvl="1"/>
            <a:r>
              <a:rPr lang="en-US" i="1" dirty="0"/>
              <a:t>./configure --enable-</a:t>
            </a:r>
            <a:r>
              <a:rPr lang="en-US" i="1" dirty="0" err="1"/>
              <a:t>libundumpi</a:t>
            </a:r>
            <a:r>
              <a:rPr lang="en-US" i="1" dirty="0"/>
              <a:t> CC=</a:t>
            </a:r>
            <a:r>
              <a:rPr lang="en-US" i="1" dirty="0" err="1"/>
              <a:t>mpicc</a:t>
            </a:r>
            <a:r>
              <a:rPr lang="en-US" i="1" dirty="0"/>
              <a:t> --prefix=$INSTALL_PATH</a:t>
            </a:r>
          </a:p>
          <a:p>
            <a:pPr lvl="1"/>
            <a:r>
              <a:rPr lang="en-US" i="1" dirty="0"/>
              <a:t>Use –with-</a:t>
            </a:r>
            <a:r>
              <a:rPr lang="en-US" i="1" dirty="0" err="1"/>
              <a:t>dumpi</a:t>
            </a:r>
            <a:r>
              <a:rPr lang="en-US" i="1" dirty="0"/>
              <a:t>=/path/to/</a:t>
            </a:r>
            <a:r>
              <a:rPr lang="en-US" i="1" dirty="0" err="1"/>
              <a:t>dumpi</a:t>
            </a:r>
            <a:r>
              <a:rPr lang="en-US" i="1" dirty="0"/>
              <a:t>/install option to enable DUMPI with CODES</a:t>
            </a:r>
          </a:p>
          <a:p>
            <a:r>
              <a:rPr lang="en-US" b="1" dirty="0"/>
              <a:t>OTF2 and </a:t>
            </a:r>
            <a:r>
              <a:rPr lang="en-US" b="1" dirty="0" err="1"/>
              <a:t>BigSim</a:t>
            </a:r>
            <a:r>
              <a:rPr lang="en-US" b="1" dirty="0"/>
              <a:t> based Tracing</a:t>
            </a:r>
          </a:p>
          <a:p>
            <a:pPr lvl="1"/>
            <a:r>
              <a:rPr lang="en-US" b="1" dirty="0" err="1"/>
              <a:t>ScoreP</a:t>
            </a:r>
            <a:r>
              <a:rPr lang="en-US" b="1" dirty="0"/>
              <a:t>/OTF2: </a:t>
            </a:r>
            <a:r>
              <a:rPr lang="en-US" dirty="0">
                <a:hlinkClick r:id="rId2"/>
              </a:rPr>
              <a:t>http://www.vi-hps.org/projects/score-p/</a:t>
            </a:r>
            <a:endParaRPr lang="en-US" dirty="0"/>
          </a:p>
          <a:p>
            <a:pPr lvl="1"/>
            <a:r>
              <a:rPr lang="en-US" b="1" dirty="0"/>
              <a:t>Charm++/</a:t>
            </a:r>
            <a:r>
              <a:rPr lang="en-US" b="1" dirty="0" err="1"/>
              <a:t>BigSim:</a:t>
            </a:r>
            <a:r>
              <a:rPr lang="en-US" dirty="0" err="1"/>
              <a:t>http</a:t>
            </a:r>
            <a:r>
              <a:rPr lang="en-US" dirty="0"/>
              <a:t>://</a:t>
            </a:r>
            <a:r>
              <a:rPr lang="en-US" dirty="0" err="1"/>
              <a:t>charm.cs.illinois.edu</a:t>
            </a:r>
            <a:r>
              <a:rPr lang="en-US" dirty="0"/>
              <a:t>/manuals/html/</a:t>
            </a:r>
            <a:r>
              <a:rPr lang="en-US" dirty="0" err="1"/>
              <a:t>bigsim</a:t>
            </a:r>
            <a:r>
              <a:rPr lang="en-US" dirty="0"/>
              <a:t>/</a:t>
            </a:r>
            <a:r>
              <a:rPr lang="en-US" dirty="0" err="1"/>
              <a:t>manual.html</a:t>
            </a:r>
            <a:endParaRPr lang="en-US" dirty="0"/>
          </a:p>
          <a:p>
            <a:pPr lvl="1"/>
            <a:r>
              <a:rPr lang="en-US" b="1" dirty="0"/>
              <a:t>TraceR</a:t>
            </a:r>
            <a:r>
              <a:rPr lang="en-US" dirty="0"/>
              <a:t>: https://</a:t>
            </a:r>
            <a:r>
              <a:rPr lang="en-US" dirty="0" err="1"/>
              <a:t>github.com</a:t>
            </a:r>
            <a:r>
              <a:rPr lang="en-US" dirty="0"/>
              <a:t>/LLNL/tracer/</a:t>
            </a:r>
            <a:endParaRPr lang="en-US" dirty="0">
              <a:solidFill>
                <a:srgbClr val="FF0000"/>
              </a:solidFill>
              <a:latin typeface="Courier New"/>
              <a:cs typeface="Courier New"/>
            </a:endParaRPr>
          </a:p>
          <a:p>
            <a:r>
              <a:rPr lang="en-US" i="1" dirty="0"/>
              <a:t>For installation details and documentation see: </a:t>
            </a:r>
          </a:p>
          <a:p>
            <a:pPr lvl="1"/>
            <a:r>
              <a:rPr lang="en-US" i="1" dirty="0">
                <a:hlinkClick r:id="rId3"/>
              </a:rPr>
              <a:t>https://xgitlab.cels.anl.gov/codes/codes/wikis/home</a:t>
            </a:r>
            <a:endParaRPr lang="en-US" i="1" dirty="0"/>
          </a:p>
          <a:p>
            <a:pPr lvl="1"/>
            <a:r>
              <a:rPr lang="en-US" i="1" dirty="0"/>
              <a:t>https://</a:t>
            </a:r>
            <a:r>
              <a:rPr lang="en-US" i="1" dirty="0" err="1"/>
              <a:t>xgitlab.cels.anl.gov</a:t>
            </a:r>
            <a:r>
              <a:rPr lang="en-US" i="1" dirty="0"/>
              <a:t>/codes/codes/wikis/installation</a:t>
            </a:r>
          </a:p>
          <a:p>
            <a:pPr marL="0" indent="0">
              <a:buNone/>
            </a:pPr>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107</a:t>
            </a:fld>
            <a:endParaRPr lang="en-US" dirty="0"/>
          </a:p>
        </p:txBody>
      </p:sp>
    </p:spTree>
    <p:extLst>
      <p:ext uri="{BB962C8B-B14F-4D97-AF65-F5344CB8AC3E}">
        <p14:creationId xmlns:p14="http://schemas.microsoft.com/office/powerpoint/2010/main" val="3638322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MORE ON TraceR</a:t>
            </a:r>
          </a:p>
        </p:txBody>
      </p:sp>
    </p:spTree>
    <p:extLst>
      <p:ext uri="{BB962C8B-B14F-4D97-AF65-F5344CB8AC3E}">
        <p14:creationId xmlns:p14="http://schemas.microsoft.com/office/powerpoint/2010/main" val="2374101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TraceR – a layer for configurable replay of application traces</a:t>
            </a:r>
          </a:p>
        </p:txBody>
      </p:sp>
      <p:pic>
        <p:nvPicPr>
          <p:cNvPr id="11" name="Picture 10"/>
          <p:cNvPicPr>
            <a:picLocks noChangeAspect="1"/>
          </p:cNvPicPr>
          <p:nvPr/>
        </p:nvPicPr>
        <p:blipFill>
          <a:blip r:embed="rId2"/>
          <a:stretch>
            <a:fillRect/>
          </a:stretch>
        </p:blipFill>
        <p:spPr>
          <a:xfrm>
            <a:off x="590551" y="1163449"/>
            <a:ext cx="3905095" cy="3757896"/>
          </a:xfrm>
          <a:prstGeom prst="rect">
            <a:avLst/>
          </a:prstGeom>
        </p:spPr>
      </p:pic>
      <p:cxnSp>
        <p:nvCxnSpPr>
          <p:cNvPr id="12" name="Straight Arrow Connector 11"/>
          <p:cNvCxnSpPr/>
          <p:nvPr/>
        </p:nvCxnSpPr>
        <p:spPr>
          <a:xfrm flipV="1">
            <a:off x="4533901" y="1511193"/>
            <a:ext cx="1159727" cy="669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816292" y="1163449"/>
            <a:ext cx="2687444" cy="923330"/>
          </a:xfrm>
          <a:prstGeom prst="rect">
            <a:avLst/>
          </a:prstGeom>
          <a:noFill/>
        </p:spPr>
        <p:txBody>
          <a:bodyPr wrap="square" rtlCol="0">
            <a:spAutoFit/>
          </a:bodyPr>
          <a:lstStyle/>
          <a:p>
            <a:r>
              <a:rPr lang="en-US"/>
              <a:t>Capture application behavior by tracing runs on existing systems</a:t>
            </a:r>
          </a:p>
        </p:txBody>
      </p:sp>
      <p:cxnSp>
        <p:nvCxnSpPr>
          <p:cNvPr id="14" name="Straight Arrow Connector 13"/>
          <p:cNvCxnSpPr/>
          <p:nvPr/>
        </p:nvCxnSpPr>
        <p:spPr>
          <a:xfrm flipV="1">
            <a:off x="4530185" y="4328728"/>
            <a:ext cx="1159727" cy="669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812576" y="3980985"/>
            <a:ext cx="2687444" cy="646331"/>
          </a:xfrm>
          <a:prstGeom prst="rect">
            <a:avLst/>
          </a:prstGeom>
          <a:noFill/>
        </p:spPr>
        <p:txBody>
          <a:bodyPr wrap="square" rtlCol="0">
            <a:spAutoFit/>
          </a:bodyPr>
          <a:lstStyle/>
          <a:p>
            <a:r>
              <a:rPr lang="en-US" dirty="0"/>
              <a:t>Simulation of traffic flow on NICs and networks</a:t>
            </a:r>
          </a:p>
        </p:txBody>
      </p:sp>
      <p:cxnSp>
        <p:nvCxnSpPr>
          <p:cNvPr id="16" name="Straight Arrow Connector 15"/>
          <p:cNvCxnSpPr/>
          <p:nvPr/>
        </p:nvCxnSpPr>
        <p:spPr>
          <a:xfrm flipV="1">
            <a:off x="4530187" y="2879082"/>
            <a:ext cx="1159727" cy="669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812578" y="2230260"/>
            <a:ext cx="2914181" cy="1477328"/>
          </a:xfrm>
          <a:prstGeom prst="rect">
            <a:avLst/>
          </a:prstGeom>
          <a:noFill/>
        </p:spPr>
        <p:txBody>
          <a:bodyPr wrap="square" rtlCol="0">
            <a:spAutoFit/>
          </a:bodyPr>
          <a:lstStyle/>
          <a:p>
            <a:r>
              <a:rPr lang="en-US" dirty="0"/>
              <a:t>Reproducing the execution: applications’ behavior, </a:t>
            </a:r>
          </a:p>
          <a:p>
            <a:r>
              <a:rPr lang="en-US" dirty="0"/>
              <a:t>job placement and mapping, job scheduling, MPI/Charm++, etc.</a:t>
            </a:r>
          </a:p>
        </p:txBody>
      </p:sp>
      <p:sp>
        <p:nvSpPr>
          <p:cNvPr id="4" name="Slide Number Placeholder 3"/>
          <p:cNvSpPr>
            <a:spLocks noGrp="1"/>
          </p:cNvSpPr>
          <p:nvPr>
            <p:ph type="sldNum" sz="quarter" idx="13"/>
          </p:nvPr>
        </p:nvSpPr>
        <p:spPr/>
        <p:txBody>
          <a:bodyPr/>
          <a:lstStyle/>
          <a:p>
            <a:fld id="{AEFAAC5A-9C4F-4278-920D-DF2BAB595749}" type="slidenum">
              <a:rPr lang="en-US" smtClean="0"/>
              <a:pPr/>
              <a:t>109</a:t>
            </a:fld>
            <a:endParaRPr lang="en-US" dirty="0"/>
          </a:p>
        </p:txBody>
      </p:sp>
    </p:spTree>
    <p:extLst>
      <p:ext uri="{BB962C8B-B14F-4D97-AF65-F5344CB8AC3E}">
        <p14:creationId xmlns:p14="http://schemas.microsoft.com/office/powerpoint/2010/main" val="6539526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32605" y="-117738"/>
            <a:ext cx="8163662" cy="621711"/>
          </a:xfrm>
        </p:spPr>
        <p:txBody>
          <a:bodyPr/>
          <a:lstStyle/>
          <a:p>
            <a:r>
              <a:rPr lang="en-US" sz="2400" dirty="0"/>
              <a:t>CODES: modeling &amp; Simulation framework</a:t>
            </a:r>
          </a:p>
        </p:txBody>
      </p:sp>
      <p:sp>
        <p:nvSpPr>
          <p:cNvPr id="4" name="Content Placeholder 3"/>
          <p:cNvSpPr>
            <a:spLocks noGrp="1"/>
          </p:cNvSpPr>
          <p:nvPr>
            <p:ph idx="1"/>
          </p:nvPr>
        </p:nvSpPr>
        <p:spPr>
          <a:xfrm>
            <a:off x="428014" y="665936"/>
            <a:ext cx="3877286" cy="4477564"/>
          </a:xfrm>
        </p:spPr>
        <p:txBody>
          <a:bodyPr/>
          <a:lstStyle/>
          <a:p>
            <a:r>
              <a:rPr lang="en-US" sz="1600" b="1" dirty="0">
                <a:cs typeface="Calibri"/>
              </a:rPr>
              <a:t>Accelerate HPC system co-design by providing a detailed simulation of HPC interconnects, storage, workloads and surrounding environment</a:t>
            </a:r>
          </a:p>
          <a:p>
            <a:r>
              <a:rPr lang="en-US" sz="1600" dirty="0">
                <a:cs typeface="Calibri"/>
              </a:rPr>
              <a:t>Couple best-of-breed parallel discrete event simulation with experts in interconnects and storage architecture design</a:t>
            </a:r>
          </a:p>
          <a:p>
            <a:r>
              <a:rPr lang="en-US" sz="1600" dirty="0">
                <a:cs typeface="Calibri"/>
              </a:rPr>
              <a:t>Incrementally develop HPC simulation capability, validating approach and components along the way</a:t>
            </a:r>
          </a:p>
          <a:p>
            <a:r>
              <a:rPr lang="en-US" sz="1600" dirty="0">
                <a:cs typeface="Calibri"/>
              </a:rPr>
              <a:t>Complement experimentation on real systems</a:t>
            </a:r>
          </a:p>
        </p:txBody>
      </p:sp>
      <p:pic>
        <p:nvPicPr>
          <p:cNvPr id="17" name="Picture 16" descr="highlevel-diagra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5061" y="2240733"/>
            <a:ext cx="4846560" cy="3634920"/>
          </a:xfrm>
          <a:prstGeom prst="rect">
            <a:avLst/>
          </a:prstGeom>
        </p:spPr>
      </p:pic>
      <p:pic>
        <p:nvPicPr>
          <p:cNvPr id="18" name="Picture 17" descr="highlevel-diagra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04079" y="2193023"/>
            <a:ext cx="9144000" cy="6858000"/>
          </a:xfrm>
          <a:prstGeom prst="rect">
            <a:avLst/>
          </a:prstGeom>
        </p:spPr>
      </p:pic>
      <p:sp>
        <p:nvSpPr>
          <p:cNvPr id="9" name="TextBox 8"/>
          <p:cNvSpPr txBox="1"/>
          <p:nvPr/>
        </p:nvSpPr>
        <p:spPr>
          <a:xfrm>
            <a:off x="5363382" y="4110994"/>
            <a:ext cx="3564718" cy="283206"/>
          </a:xfrm>
          <a:prstGeom prst="rect">
            <a:avLst/>
          </a:prstGeom>
          <a:noFill/>
        </p:spPr>
        <p:txBody>
          <a:bodyPr wrap="square" rtlCol="0">
            <a:spAutoFit/>
          </a:bodyPr>
          <a:lstStyle/>
          <a:p>
            <a:r>
              <a:rPr lang="en-US" sz="1200" b="1" dirty="0">
                <a:solidFill>
                  <a:schemeClr val="accent3">
                    <a:lumMod val="75000"/>
                  </a:schemeClr>
                </a:solidFill>
              </a:rPr>
              <a:t>Figure: CODES Architecture Diagram</a:t>
            </a:r>
          </a:p>
        </p:txBody>
      </p:sp>
      <p:sp>
        <p:nvSpPr>
          <p:cNvPr id="6" name="Slide Number Placeholder 5"/>
          <p:cNvSpPr>
            <a:spLocks noGrp="1"/>
          </p:cNvSpPr>
          <p:nvPr>
            <p:ph type="sldNum" sz="quarter" idx="13"/>
          </p:nvPr>
        </p:nvSpPr>
        <p:spPr/>
        <p:txBody>
          <a:bodyPr/>
          <a:lstStyle/>
          <a:p>
            <a:fld id="{AEFAAC5A-9C4F-4278-920D-DF2BAB595749}" type="slidenum">
              <a:rPr lang="en-US" smtClean="0"/>
              <a:pPr/>
              <a:t>11</a:t>
            </a:fld>
            <a:endParaRPr lang="en-US" dirty="0"/>
          </a:p>
        </p:txBody>
      </p:sp>
      <p:pic>
        <p:nvPicPr>
          <p:cNvPr id="10" name="Picture 9" descr="A close up of a logo&#10;&#10;Description automatically generated">
            <a:extLst>
              <a:ext uri="{FF2B5EF4-FFF2-40B4-BE49-F238E27FC236}">
                <a16:creationId xmlns:a16="http://schemas.microsoft.com/office/drawing/2014/main" id="{EDDA95A5-9084-4ABF-A833-5602D357A8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894076"/>
            <a:ext cx="4456742" cy="3164117"/>
          </a:xfrm>
          <a:prstGeom prst="rect">
            <a:avLst/>
          </a:prstGeom>
        </p:spPr>
      </p:pic>
    </p:spTree>
    <p:extLst>
      <p:ext uri="{BB962C8B-B14F-4D97-AF65-F5344CB8AC3E}">
        <p14:creationId xmlns:p14="http://schemas.microsoft.com/office/powerpoint/2010/main" val="25631069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DOCUMENTATION</a:t>
            </a:r>
          </a:p>
        </p:txBody>
      </p:sp>
      <p:sp>
        <p:nvSpPr>
          <p:cNvPr id="5" name="Content Placeholder 4"/>
          <p:cNvSpPr>
            <a:spLocks noGrp="1"/>
          </p:cNvSpPr>
          <p:nvPr>
            <p:ph idx="1"/>
          </p:nvPr>
        </p:nvSpPr>
        <p:spPr/>
        <p:txBody>
          <a:bodyPr/>
          <a:lstStyle/>
          <a:p>
            <a:r>
              <a:rPr lang="en-US" dirty="0"/>
              <a:t>Distributed with TraceR source code</a:t>
            </a:r>
          </a:p>
          <a:p>
            <a:r>
              <a:rPr lang="en-US" dirty="0" err="1"/>
              <a:t>README.md</a:t>
            </a:r>
            <a:r>
              <a:rPr lang="en-US" dirty="0"/>
              <a:t> – getting started</a:t>
            </a:r>
          </a:p>
          <a:p>
            <a:r>
              <a:rPr lang="en-US" dirty="0"/>
              <a:t>README.OTF - OTF2 installation and usage</a:t>
            </a:r>
          </a:p>
          <a:p>
            <a:r>
              <a:rPr lang="en-US" dirty="0"/>
              <a:t>docs/</a:t>
            </a:r>
            <a:r>
              <a:rPr lang="en-US" dirty="0" err="1"/>
              <a:t>UserWriteUp.txt</a:t>
            </a:r>
            <a:r>
              <a:rPr lang="en-US" dirty="0"/>
              <a:t> – detailed workflow and usage</a:t>
            </a:r>
          </a:p>
          <a:p>
            <a:r>
              <a:rPr lang="en-US" dirty="0" err="1"/>
              <a:t>utils</a:t>
            </a:r>
            <a:r>
              <a:rPr lang="en-US" dirty="0"/>
              <a:t>/README – job placement and task mapping</a:t>
            </a:r>
          </a:p>
        </p:txBody>
      </p:sp>
      <p:sp>
        <p:nvSpPr>
          <p:cNvPr id="4" name="Slide Number Placeholder 3"/>
          <p:cNvSpPr>
            <a:spLocks noGrp="1"/>
          </p:cNvSpPr>
          <p:nvPr>
            <p:ph type="sldNum" sz="quarter" idx="13"/>
          </p:nvPr>
        </p:nvSpPr>
        <p:spPr/>
        <p:txBody>
          <a:bodyPr/>
          <a:lstStyle/>
          <a:p>
            <a:fld id="{AEFAAC5A-9C4F-4278-920D-DF2BAB595749}" type="slidenum">
              <a:rPr lang="en-US" smtClean="0"/>
              <a:pPr/>
              <a:t>110</a:t>
            </a:fld>
            <a:endParaRPr lang="en-US" dirty="0"/>
          </a:p>
        </p:txBody>
      </p:sp>
    </p:spTree>
    <p:extLst>
      <p:ext uri="{BB962C8B-B14F-4D97-AF65-F5344CB8AC3E}">
        <p14:creationId xmlns:p14="http://schemas.microsoft.com/office/powerpoint/2010/main" val="1159903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TraceR (1/4)</a:t>
            </a:r>
          </a:p>
        </p:txBody>
      </p:sp>
      <p:sp>
        <p:nvSpPr>
          <p:cNvPr id="3" name="Content Placeholder 2"/>
          <p:cNvSpPr>
            <a:spLocks noGrp="1"/>
          </p:cNvSpPr>
          <p:nvPr>
            <p:ph idx="1"/>
          </p:nvPr>
        </p:nvSpPr>
        <p:spPr/>
        <p:txBody>
          <a:bodyPr/>
          <a:lstStyle/>
          <a:p>
            <a:r>
              <a:rPr lang="en-US" dirty="0"/>
              <a:t>Hosted on </a:t>
            </a:r>
            <a:r>
              <a:rPr lang="en-US" dirty="0" err="1"/>
              <a:t>github</a:t>
            </a:r>
            <a:r>
              <a:rPr lang="en-US" dirty="0"/>
              <a:t>: </a:t>
            </a:r>
            <a:r>
              <a:rPr lang="en-US" dirty="0">
                <a:hlinkClick r:id="rId2"/>
              </a:rPr>
              <a:t>https://github.com/LLNL/tracer/</a:t>
            </a:r>
            <a:endParaRPr lang="en-US" dirty="0"/>
          </a:p>
          <a:p>
            <a:r>
              <a:rPr lang="en-US" dirty="0" err="1"/>
              <a:t>git</a:t>
            </a:r>
            <a:r>
              <a:rPr lang="en-US" dirty="0"/>
              <a:t> clone and follow </a:t>
            </a:r>
            <a:r>
              <a:rPr lang="en-US" dirty="0" err="1"/>
              <a:t>README.md</a:t>
            </a:r>
            <a:endParaRPr lang="en-US" dirty="0"/>
          </a:p>
          <a:p>
            <a:r>
              <a:rPr lang="en-US" dirty="0"/>
              <a:t>Download and install ROSS</a:t>
            </a:r>
          </a:p>
          <a:p>
            <a:pPr lvl="1"/>
            <a:r>
              <a:rPr lang="en-US" dirty="0"/>
              <a:t>Last verified commit provided</a:t>
            </a:r>
          </a:p>
          <a:p>
            <a:r>
              <a:rPr lang="en-US" dirty="0"/>
              <a:t>Download and install CODES</a:t>
            </a:r>
          </a:p>
          <a:p>
            <a:pPr lvl="1"/>
            <a:r>
              <a:rPr lang="en-US" dirty="0"/>
              <a:t>Last verified commit provided</a:t>
            </a:r>
          </a:p>
          <a:p>
            <a:pPr lvl="1"/>
            <a:endParaRPr lang="en-US" dirty="0"/>
          </a:p>
        </p:txBody>
      </p:sp>
      <p:sp>
        <p:nvSpPr>
          <p:cNvPr id="5" name="Slide Number Placeholder 4"/>
          <p:cNvSpPr>
            <a:spLocks noGrp="1"/>
          </p:cNvSpPr>
          <p:nvPr>
            <p:ph type="sldNum" sz="quarter" idx="13"/>
          </p:nvPr>
        </p:nvSpPr>
        <p:spPr/>
        <p:txBody>
          <a:bodyPr/>
          <a:lstStyle/>
          <a:p>
            <a:fld id="{6F1881F0-723C-C24D-920A-F22FC3461A40}" type="slidenum">
              <a:rPr lang="en-US" smtClean="0"/>
              <a:t>111</a:t>
            </a:fld>
            <a:endParaRPr lang="en-US"/>
          </a:p>
        </p:txBody>
      </p:sp>
    </p:spTree>
    <p:extLst>
      <p:ext uri="{BB962C8B-B14F-4D97-AF65-F5344CB8AC3E}">
        <p14:creationId xmlns:p14="http://schemas.microsoft.com/office/powerpoint/2010/main" val="19897856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TraceR (2/4)</a:t>
            </a:r>
          </a:p>
        </p:txBody>
      </p:sp>
      <p:sp>
        <p:nvSpPr>
          <p:cNvPr id="3" name="Content Placeholder 2"/>
          <p:cNvSpPr>
            <a:spLocks noGrp="1"/>
          </p:cNvSpPr>
          <p:nvPr>
            <p:ph idx="1"/>
          </p:nvPr>
        </p:nvSpPr>
        <p:spPr/>
        <p:txBody>
          <a:bodyPr/>
          <a:lstStyle/>
          <a:p>
            <a:r>
              <a:rPr lang="en-US" dirty="0"/>
              <a:t>Choose a trace format: </a:t>
            </a:r>
            <a:r>
              <a:rPr lang="en-US" dirty="0" err="1"/>
              <a:t>BigSim</a:t>
            </a:r>
            <a:r>
              <a:rPr lang="en-US" dirty="0"/>
              <a:t> or OTF2</a:t>
            </a:r>
          </a:p>
          <a:p>
            <a:r>
              <a:rPr lang="en-US" dirty="0"/>
              <a:t>For </a:t>
            </a:r>
            <a:r>
              <a:rPr lang="en-US" dirty="0" err="1"/>
              <a:t>BigSim</a:t>
            </a:r>
            <a:r>
              <a:rPr lang="en-US" dirty="0"/>
              <a:t>, download Charm++</a:t>
            </a:r>
          </a:p>
          <a:p>
            <a:pPr lvl="1"/>
            <a:r>
              <a:rPr lang="en-US" dirty="0" err="1"/>
              <a:t>git</a:t>
            </a:r>
            <a:r>
              <a:rPr lang="en-US" dirty="0"/>
              <a:t> clone </a:t>
            </a:r>
            <a:r>
              <a:rPr lang="en-US" dirty="0">
                <a:hlinkClick r:id="rId2"/>
              </a:rPr>
              <a:t>http://charm.cs.uiuc.edu/gerrit/charm</a:t>
            </a:r>
            <a:endParaRPr lang="en-US" dirty="0"/>
          </a:p>
          <a:p>
            <a:r>
              <a:rPr lang="en-US" dirty="0"/>
              <a:t>Assuming MPI is available, install two flavors of Charm++</a:t>
            </a:r>
          </a:p>
          <a:p>
            <a:pPr lvl="1"/>
            <a:r>
              <a:rPr lang="en-US" dirty="0"/>
              <a:t>For compiling codes for trace generation </a:t>
            </a:r>
            <a:br>
              <a:rPr lang="en-US" dirty="0"/>
            </a:br>
            <a:r>
              <a:rPr lang="en-US" dirty="0"/>
              <a:t>./build </a:t>
            </a:r>
            <a:r>
              <a:rPr lang="en-US" dirty="0" err="1"/>
              <a:t>bgampi</a:t>
            </a:r>
            <a:r>
              <a:rPr lang="en-US" dirty="0"/>
              <a:t> mpi-linux-x86_64 </a:t>
            </a:r>
            <a:r>
              <a:rPr lang="en-US" dirty="0" err="1"/>
              <a:t>bigemulator</a:t>
            </a:r>
            <a:r>
              <a:rPr lang="en-US" dirty="0"/>
              <a:t> –O2</a:t>
            </a:r>
          </a:p>
          <a:p>
            <a:pPr lvl="1"/>
            <a:r>
              <a:rPr lang="en-US" dirty="0"/>
              <a:t>For compiling TraceR </a:t>
            </a:r>
            <a:br>
              <a:rPr lang="en-US" dirty="0"/>
            </a:br>
            <a:r>
              <a:rPr lang="en-US" dirty="0"/>
              <a:t>./build charm++ mpi-linux-x86_64 </a:t>
            </a:r>
            <a:r>
              <a:rPr lang="en-US" dirty="0" err="1"/>
              <a:t>bigemulator</a:t>
            </a:r>
            <a:r>
              <a:rPr lang="en-US" dirty="0"/>
              <a:t> --with-production</a:t>
            </a:r>
          </a:p>
        </p:txBody>
      </p:sp>
      <p:sp>
        <p:nvSpPr>
          <p:cNvPr id="5" name="Slide Number Placeholder 4"/>
          <p:cNvSpPr>
            <a:spLocks noGrp="1"/>
          </p:cNvSpPr>
          <p:nvPr>
            <p:ph type="sldNum" sz="quarter" idx="13"/>
          </p:nvPr>
        </p:nvSpPr>
        <p:spPr/>
        <p:txBody>
          <a:bodyPr/>
          <a:lstStyle/>
          <a:p>
            <a:fld id="{6F1881F0-723C-C24D-920A-F22FC3461A40}" type="slidenum">
              <a:rPr lang="en-US" smtClean="0"/>
              <a:t>112</a:t>
            </a:fld>
            <a:endParaRPr lang="en-US"/>
          </a:p>
        </p:txBody>
      </p:sp>
    </p:spTree>
    <p:extLst>
      <p:ext uri="{BB962C8B-B14F-4D97-AF65-F5344CB8AC3E}">
        <p14:creationId xmlns:p14="http://schemas.microsoft.com/office/powerpoint/2010/main" val="17117659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TraceR (3/4)</a:t>
            </a:r>
          </a:p>
        </p:txBody>
      </p:sp>
      <p:sp>
        <p:nvSpPr>
          <p:cNvPr id="3" name="Content Placeholder 2"/>
          <p:cNvSpPr>
            <a:spLocks noGrp="1"/>
          </p:cNvSpPr>
          <p:nvPr>
            <p:ph idx="1"/>
          </p:nvPr>
        </p:nvSpPr>
        <p:spPr/>
        <p:txBody>
          <a:bodyPr/>
          <a:lstStyle/>
          <a:p>
            <a:r>
              <a:rPr lang="en-US" dirty="0"/>
              <a:t>For OTF2, download </a:t>
            </a:r>
            <a:r>
              <a:rPr lang="en-US" dirty="0" err="1"/>
              <a:t>ScoreP</a:t>
            </a:r>
            <a:endParaRPr lang="en-US" dirty="0"/>
          </a:p>
          <a:p>
            <a:pPr lvl="1"/>
            <a:r>
              <a:rPr lang="en-US" dirty="0">
                <a:hlinkClick r:id="rId2"/>
              </a:rPr>
              <a:t>http://www.vi-hps.org/projects/score-p/</a:t>
            </a:r>
            <a:endParaRPr lang="en-US" dirty="0"/>
          </a:p>
          <a:p>
            <a:r>
              <a:rPr lang="en-US" dirty="0"/>
              <a:t>Inside </a:t>
            </a:r>
            <a:r>
              <a:rPr lang="en-US" dirty="0" err="1"/>
              <a:t>ScoreP</a:t>
            </a:r>
            <a:r>
              <a:rPr lang="en-US" dirty="0"/>
              <a:t> source directory</a:t>
            </a:r>
          </a:p>
          <a:p>
            <a:pPr lvl="1"/>
            <a:r>
              <a:rPr lang="en-US" dirty="0"/>
              <a:t>CC=</a:t>
            </a:r>
            <a:r>
              <a:rPr lang="en-US" dirty="0" err="1"/>
              <a:t>mpicc</a:t>
            </a:r>
            <a:r>
              <a:rPr lang="en-US" dirty="0"/>
              <a:t> CFLAGS="-O2" CXX=</a:t>
            </a:r>
            <a:r>
              <a:rPr lang="en-US" dirty="0" err="1"/>
              <a:t>mpicxx</a:t>
            </a:r>
            <a:r>
              <a:rPr lang="en-US" dirty="0"/>
              <a:t> CXXFLAGS="-O2" FC=mpif90 F77=mpif77 ./configure --without-</a:t>
            </a:r>
            <a:r>
              <a:rPr lang="en-US" dirty="0" err="1"/>
              <a:t>gui</a:t>
            </a:r>
            <a:r>
              <a:rPr lang="en-US" dirty="0"/>
              <a:t> --prefix=&lt;SCOREP_INSTALL&gt; </a:t>
            </a:r>
          </a:p>
          <a:p>
            <a:pPr lvl="1"/>
            <a:r>
              <a:rPr lang="en-US" dirty="0"/>
              <a:t>make &amp;&amp; make install</a:t>
            </a:r>
          </a:p>
          <a:p>
            <a:pPr marL="171450" lvl="1">
              <a:spcBef>
                <a:spcPts val="750"/>
              </a:spcBef>
            </a:pPr>
            <a:r>
              <a:rPr lang="en-US" dirty="0"/>
              <a:t>Make sure </a:t>
            </a:r>
            <a:r>
              <a:rPr lang="en-US" dirty="0" err="1"/>
              <a:t>ScoreP</a:t>
            </a:r>
            <a:r>
              <a:rPr lang="en-US" dirty="0"/>
              <a:t> installation’s bin directory is in PATH</a:t>
            </a:r>
          </a:p>
        </p:txBody>
      </p:sp>
      <p:sp>
        <p:nvSpPr>
          <p:cNvPr id="5" name="Slide Number Placeholder 4"/>
          <p:cNvSpPr>
            <a:spLocks noGrp="1"/>
          </p:cNvSpPr>
          <p:nvPr>
            <p:ph type="sldNum" sz="quarter" idx="12"/>
          </p:nvPr>
        </p:nvSpPr>
        <p:spPr/>
        <p:txBody>
          <a:bodyPr/>
          <a:lstStyle/>
          <a:p>
            <a:fld id="{6F1881F0-723C-C24D-920A-F22FC3461A40}" type="slidenum">
              <a:rPr lang="en-US" smtClean="0"/>
              <a:t>113</a:t>
            </a:fld>
            <a:endParaRPr lang="en-US"/>
          </a:p>
        </p:txBody>
      </p:sp>
    </p:spTree>
    <p:extLst>
      <p:ext uri="{BB962C8B-B14F-4D97-AF65-F5344CB8AC3E}">
        <p14:creationId xmlns:p14="http://schemas.microsoft.com/office/powerpoint/2010/main" val="19592183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TraceR (4/4)</a:t>
            </a:r>
          </a:p>
        </p:txBody>
      </p:sp>
      <p:sp>
        <p:nvSpPr>
          <p:cNvPr id="3" name="Content Placeholder 2"/>
          <p:cNvSpPr>
            <a:spLocks noGrp="1"/>
          </p:cNvSpPr>
          <p:nvPr>
            <p:ph idx="1"/>
          </p:nvPr>
        </p:nvSpPr>
        <p:spPr/>
        <p:txBody>
          <a:bodyPr>
            <a:normAutofit/>
          </a:bodyPr>
          <a:lstStyle/>
          <a:p>
            <a:r>
              <a:rPr lang="en-US" dirty="0"/>
              <a:t>In tracer/</a:t>
            </a:r>
            <a:r>
              <a:rPr lang="en-US" dirty="0" err="1"/>
              <a:t>Makefile.common</a:t>
            </a:r>
            <a:endParaRPr lang="en-US" dirty="0"/>
          </a:p>
          <a:p>
            <a:r>
              <a:rPr lang="en-US" dirty="0"/>
              <a:t>Set ROSS to ROSS’s installation directory</a:t>
            </a:r>
          </a:p>
          <a:p>
            <a:r>
              <a:rPr lang="en-US" dirty="0"/>
              <a:t>Set CODES to CODES’s installation directory</a:t>
            </a:r>
          </a:p>
          <a:p>
            <a:r>
              <a:rPr lang="en-US" dirty="0"/>
              <a:t>If using </a:t>
            </a:r>
            <a:r>
              <a:rPr lang="en-US" dirty="0" err="1"/>
              <a:t>BigSim</a:t>
            </a:r>
            <a:r>
              <a:rPr lang="en-US" dirty="0"/>
              <a:t>, </a:t>
            </a:r>
          </a:p>
          <a:p>
            <a:pPr lvl="1"/>
            <a:r>
              <a:rPr lang="en-US" dirty="0"/>
              <a:t>Set CHARMPATH</a:t>
            </a:r>
          </a:p>
          <a:p>
            <a:pPr lvl="1"/>
            <a:r>
              <a:rPr lang="en-US" dirty="0"/>
              <a:t>SELECT_TRACE = -DTRACER_BIGSIM_TRACES=1</a:t>
            </a:r>
          </a:p>
          <a:p>
            <a:r>
              <a:rPr lang="en-US" dirty="0"/>
              <a:t>If using OTF2,</a:t>
            </a:r>
          </a:p>
          <a:p>
            <a:pPr lvl="1"/>
            <a:r>
              <a:rPr lang="en-US" dirty="0"/>
              <a:t>Make sure </a:t>
            </a:r>
            <a:r>
              <a:rPr lang="en-US" dirty="0" err="1"/>
              <a:t>ScoreP</a:t>
            </a:r>
            <a:r>
              <a:rPr lang="en-US" dirty="0"/>
              <a:t> installation’s bin directory is in PATH</a:t>
            </a:r>
          </a:p>
          <a:p>
            <a:pPr lvl="1"/>
            <a:r>
              <a:rPr lang="en-US" dirty="0"/>
              <a:t>SELECT_TRACE = -DTRACER_OTF_TRACES=1</a:t>
            </a:r>
          </a:p>
          <a:p>
            <a:r>
              <a:rPr lang="en-US" dirty="0"/>
              <a:t>make: generates </a:t>
            </a:r>
            <a:r>
              <a:rPr lang="en-US" dirty="0" err="1"/>
              <a:t>traceR</a:t>
            </a:r>
            <a:r>
              <a:rPr lang="en-US" dirty="0"/>
              <a:t> executable</a:t>
            </a:r>
          </a:p>
        </p:txBody>
      </p:sp>
      <p:sp>
        <p:nvSpPr>
          <p:cNvPr id="5" name="Slide Number Placeholder 4"/>
          <p:cNvSpPr>
            <a:spLocks noGrp="1"/>
          </p:cNvSpPr>
          <p:nvPr>
            <p:ph type="sldNum" sz="quarter" idx="12"/>
          </p:nvPr>
        </p:nvSpPr>
        <p:spPr/>
        <p:txBody>
          <a:bodyPr/>
          <a:lstStyle/>
          <a:p>
            <a:fld id="{6F1881F0-723C-C24D-920A-F22FC3461A40}" type="slidenum">
              <a:rPr lang="en-US" smtClean="0"/>
              <a:t>114</a:t>
            </a:fld>
            <a:endParaRPr lang="en-US"/>
          </a:p>
        </p:txBody>
      </p:sp>
    </p:spTree>
    <p:extLst>
      <p:ext uri="{BB962C8B-B14F-4D97-AF65-F5344CB8AC3E}">
        <p14:creationId xmlns:p14="http://schemas.microsoft.com/office/powerpoint/2010/main" val="12163515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Generating OTF2 traces</a:t>
            </a:r>
          </a:p>
        </p:txBody>
      </p:sp>
      <p:sp>
        <p:nvSpPr>
          <p:cNvPr id="3" name="Content Placeholder 2"/>
          <p:cNvSpPr>
            <a:spLocks noGrp="1"/>
          </p:cNvSpPr>
          <p:nvPr>
            <p:ph idx="1"/>
          </p:nvPr>
        </p:nvSpPr>
        <p:spPr/>
        <p:txBody>
          <a:bodyPr/>
          <a:lstStyle/>
          <a:p>
            <a:r>
              <a:rPr lang="en-US" dirty="0" err="1"/>
              <a:t>ScoreP</a:t>
            </a:r>
            <a:r>
              <a:rPr lang="en-US" dirty="0"/>
              <a:t> macros can be used to mark special regions</a:t>
            </a:r>
          </a:p>
          <a:p>
            <a:pPr lvl="1"/>
            <a:r>
              <a:rPr lang="en-US" dirty="0"/>
              <a:t>SCOREP_USER_REGION_BY_NAME_BEGIN( </a:t>
            </a:r>
            <a:r>
              <a:rPr lang="en-US" dirty="0" err="1"/>
              <a:t>regionname</a:t>
            </a:r>
            <a:r>
              <a:rPr lang="en-US" dirty="0"/>
              <a:t>, SCOREP_USER_REGION_TYPE_COMMON)</a:t>
            </a:r>
          </a:p>
          <a:p>
            <a:pPr lvl="1"/>
            <a:r>
              <a:rPr lang="en-US" dirty="0"/>
              <a:t>SCOREP_USER_REGION_BY_NAME_END(</a:t>
            </a:r>
            <a:r>
              <a:rPr lang="en-US" dirty="0" err="1"/>
              <a:t>regionname</a:t>
            </a:r>
            <a:r>
              <a:rPr lang="en-US" dirty="0"/>
              <a:t>)</a:t>
            </a:r>
          </a:p>
          <a:p>
            <a:r>
              <a:rPr lang="en-US" dirty="0"/>
              <a:t>Printing simulation time at locations of interest:</a:t>
            </a:r>
          </a:p>
          <a:p>
            <a:r>
              <a:rPr lang="en-US" dirty="0"/>
              <a:t>Region name with prefix </a:t>
            </a:r>
            <a:r>
              <a:rPr lang="en-US" dirty="0" err="1"/>
              <a:t>TRACER_WallTime</a:t>
            </a:r>
            <a:r>
              <a:rPr lang="en-US" dirty="0"/>
              <a:t>_&lt;</a:t>
            </a:r>
            <a:r>
              <a:rPr lang="en-US" dirty="0" err="1"/>
              <a:t>any_name</a:t>
            </a:r>
            <a:r>
              <a:rPr lang="en-US" dirty="0"/>
              <a:t>&gt; prints current time during simulation with tag &lt;</a:t>
            </a:r>
            <a:r>
              <a:rPr lang="en-US" dirty="0" err="1"/>
              <a:t>any_name</a:t>
            </a:r>
            <a:r>
              <a:rPr lang="en-US" dirty="0"/>
              <a:t>&gt;. </a:t>
            </a:r>
          </a:p>
          <a:p>
            <a:endParaRPr lang="en-US" dirty="0"/>
          </a:p>
        </p:txBody>
      </p:sp>
      <p:sp>
        <p:nvSpPr>
          <p:cNvPr id="5" name="Slide Number Placeholder 4"/>
          <p:cNvSpPr>
            <a:spLocks noGrp="1"/>
          </p:cNvSpPr>
          <p:nvPr>
            <p:ph type="sldNum" sz="quarter" idx="12"/>
          </p:nvPr>
        </p:nvSpPr>
        <p:spPr/>
        <p:txBody>
          <a:bodyPr/>
          <a:lstStyle/>
          <a:p>
            <a:fld id="{6F1881F0-723C-C24D-920A-F22FC3461A40}" type="slidenum">
              <a:rPr lang="en-US" smtClean="0"/>
              <a:t>115</a:t>
            </a:fld>
            <a:endParaRPr lang="en-US"/>
          </a:p>
        </p:txBody>
      </p:sp>
    </p:spTree>
    <p:extLst>
      <p:ext uri="{BB962C8B-B14F-4D97-AF65-F5344CB8AC3E}">
        <p14:creationId xmlns:p14="http://schemas.microsoft.com/office/powerpoint/2010/main" val="37175081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Generating OTF2 traces</a:t>
            </a:r>
          </a:p>
        </p:txBody>
      </p:sp>
      <p:sp>
        <p:nvSpPr>
          <p:cNvPr id="3" name="Content Placeholder 2"/>
          <p:cNvSpPr>
            <a:spLocks noGrp="1"/>
          </p:cNvSpPr>
          <p:nvPr>
            <p:ph idx="1"/>
          </p:nvPr>
        </p:nvSpPr>
        <p:spPr/>
        <p:txBody>
          <a:bodyPr/>
          <a:lstStyle/>
          <a:p>
            <a:r>
              <a:rPr lang="en-US" dirty="0"/>
              <a:t>Simulation time looping:</a:t>
            </a:r>
          </a:p>
          <a:p>
            <a:r>
              <a:rPr lang="en-US" dirty="0"/>
              <a:t>Region name </a:t>
            </a:r>
            <a:r>
              <a:rPr lang="en-US" dirty="0" err="1"/>
              <a:t>TRACER_Loop</a:t>
            </a:r>
            <a:r>
              <a:rPr lang="en-US" dirty="0"/>
              <a:t> can be used to mark beginning and ending of a code loop (currently once)</a:t>
            </a:r>
          </a:p>
          <a:p>
            <a:endParaRPr lang="en-US" dirty="0"/>
          </a:p>
          <a:p>
            <a:r>
              <a:rPr lang="en-US" dirty="0"/>
              <a:t>In future, region names will be used for</a:t>
            </a:r>
          </a:p>
          <a:p>
            <a:pPr lvl="1"/>
            <a:r>
              <a:rPr lang="en-US" dirty="0"/>
              <a:t>Targeted kernel time modifications</a:t>
            </a:r>
          </a:p>
          <a:p>
            <a:pPr lvl="1"/>
            <a:r>
              <a:rPr lang="en-US" dirty="0"/>
              <a:t>Targeted message size modifications	</a:t>
            </a:r>
          </a:p>
        </p:txBody>
      </p:sp>
      <p:sp>
        <p:nvSpPr>
          <p:cNvPr id="5" name="Slide Number Placeholder 4"/>
          <p:cNvSpPr>
            <a:spLocks noGrp="1"/>
          </p:cNvSpPr>
          <p:nvPr>
            <p:ph type="sldNum" sz="quarter" idx="12"/>
          </p:nvPr>
        </p:nvSpPr>
        <p:spPr/>
        <p:txBody>
          <a:bodyPr/>
          <a:lstStyle/>
          <a:p>
            <a:fld id="{6F1881F0-723C-C24D-920A-F22FC3461A40}" type="slidenum">
              <a:rPr lang="en-US" smtClean="0"/>
              <a:t>116</a:t>
            </a:fld>
            <a:endParaRPr lang="en-US"/>
          </a:p>
        </p:txBody>
      </p:sp>
    </p:spTree>
    <p:extLst>
      <p:ext uri="{BB962C8B-B14F-4D97-AF65-F5344CB8AC3E}">
        <p14:creationId xmlns:p14="http://schemas.microsoft.com/office/powerpoint/2010/main" val="98595135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Code example for tracing with OTF2</a:t>
            </a:r>
          </a:p>
        </p:txBody>
      </p:sp>
      <p:sp>
        <p:nvSpPr>
          <p:cNvPr id="3" name="Content Placeholder 2"/>
          <p:cNvSpPr>
            <a:spLocks noGrp="1"/>
          </p:cNvSpPr>
          <p:nvPr>
            <p:ph idx="1"/>
          </p:nvPr>
        </p:nvSpPr>
        <p:spPr>
          <a:ln>
            <a:solidFill>
              <a:schemeClr val="accent1"/>
            </a:solidFill>
          </a:ln>
        </p:spPr>
        <p:txBody>
          <a:bodyPr>
            <a:noAutofit/>
          </a:bodyPr>
          <a:lstStyle/>
          <a:p>
            <a:pPr marL="0" indent="0">
              <a:buNone/>
            </a:pPr>
            <a:r>
              <a:rPr lang="en-US" sz="1200" dirty="0" err="1"/>
              <a:t>int</a:t>
            </a:r>
            <a:r>
              <a:rPr lang="en-US" sz="1200" dirty="0"/>
              <a:t> main(</a:t>
            </a:r>
            <a:r>
              <a:rPr lang="en-US" sz="1200" dirty="0" err="1"/>
              <a:t>int</a:t>
            </a:r>
            <a:r>
              <a:rPr lang="en-US" sz="1200" dirty="0"/>
              <a:t> </a:t>
            </a:r>
            <a:r>
              <a:rPr lang="en-US" sz="1200" dirty="0" err="1"/>
              <a:t>argc</a:t>
            </a:r>
            <a:r>
              <a:rPr lang="en-US" sz="1200" dirty="0"/>
              <a:t>, char **</a:t>
            </a:r>
            <a:r>
              <a:rPr lang="en-US" sz="1200" dirty="0" err="1"/>
              <a:t>argv</a:t>
            </a:r>
            <a:r>
              <a:rPr lang="en-US" sz="1200" dirty="0"/>
              <a:t>) {</a:t>
            </a:r>
          </a:p>
          <a:p>
            <a:pPr marL="0" indent="0">
              <a:buNone/>
            </a:pPr>
            <a:r>
              <a:rPr lang="en-US" sz="1200" dirty="0"/>
              <a:t>  </a:t>
            </a:r>
            <a:r>
              <a:rPr lang="en-US" sz="1200" dirty="0" err="1"/>
              <a:t>MPI_Init</a:t>
            </a:r>
            <a:r>
              <a:rPr lang="en-US" sz="1200" dirty="0"/>
              <a:t>(&amp;</a:t>
            </a:r>
            <a:r>
              <a:rPr lang="en-US" sz="1200" dirty="0" err="1"/>
              <a:t>argc</a:t>
            </a:r>
            <a:r>
              <a:rPr lang="en-US" sz="1200" dirty="0"/>
              <a:t>, &amp;</a:t>
            </a:r>
            <a:r>
              <a:rPr lang="en-US" sz="1200" dirty="0" err="1"/>
              <a:t>argv</a:t>
            </a:r>
            <a:r>
              <a:rPr lang="en-US" sz="1200" dirty="0"/>
              <a:t>);</a:t>
            </a:r>
          </a:p>
          <a:p>
            <a:pPr marL="0" indent="0">
              <a:buNone/>
            </a:pPr>
            <a:r>
              <a:rPr lang="en-US" sz="1200" dirty="0"/>
              <a:t>  </a:t>
            </a:r>
            <a:r>
              <a:rPr lang="en-US" sz="1200" dirty="0">
                <a:solidFill>
                  <a:srgbClr val="FF0000"/>
                </a:solidFill>
              </a:rPr>
              <a:t>SCOREP_RECORDING_OFF();</a:t>
            </a:r>
          </a:p>
          <a:p>
            <a:pPr marL="0" indent="0">
              <a:buNone/>
            </a:pPr>
            <a:r>
              <a:rPr lang="en-US" sz="1200" dirty="0"/>
              <a:t>//</a:t>
            </a:r>
            <a:r>
              <a:rPr lang="en-US" sz="1200" dirty="0" err="1"/>
              <a:t>initializaton</a:t>
            </a:r>
            <a:r>
              <a:rPr lang="en-US" sz="1200" dirty="0"/>
              <a:t> code</a:t>
            </a:r>
          </a:p>
          <a:p>
            <a:pPr marL="0" indent="0">
              <a:buNone/>
            </a:pPr>
            <a:r>
              <a:rPr lang="en-US" sz="1200" dirty="0"/>
              <a:t>  </a:t>
            </a:r>
            <a:r>
              <a:rPr lang="en-US" sz="1200" dirty="0" err="1"/>
              <a:t>MPI_Barrier</a:t>
            </a:r>
            <a:r>
              <a:rPr lang="en-US" sz="1200" dirty="0"/>
              <a:t>(MPI_COMM_WORLD);</a:t>
            </a:r>
          </a:p>
          <a:p>
            <a:pPr marL="0" indent="0">
              <a:buNone/>
            </a:pPr>
            <a:r>
              <a:rPr lang="en-US" sz="1200" dirty="0"/>
              <a:t>  </a:t>
            </a:r>
            <a:r>
              <a:rPr lang="en-US" sz="1200" dirty="0">
                <a:solidFill>
                  <a:srgbClr val="FF0000"/>
                </a:solidFill>
              </a:rPr>
              <a:t>SCOREP_RECORDING_ON();</a:t>
            </a:r>
          </a:p>
          <a:p>
            <a:pPr marL="0" indent="0">
              <a:buNone/>
            </a:pPr>
            <a:r>
              <a:rPr lang="en-US" sz="1200" dirty="0"/>
              <a:t>  </a:t>
            </a:r>
            <a:r>
              <a:rPr lang="en-US" sz="1200" dirty="0">
                <a:solidFill>
                  <a:srgbClr val="FF0000"/>
                </a:solidFill>
              </a:rPr>
              <a:t>SCOREP_USER_REGION_BY_NAME_BEGIN</a:t>
            </a:r>
            <a:br>
              <a:rPr lang="en-US" sz="1200" dirty="0">
                <a:solidFill>
                  <a:srgbClr val="FF0000"/>
                </a:solidFill>
              </a:rPr>
            </a:br>
            <a:r>
              <a:rPr lang="en-US" sz="1200" dirty="0">
                <a:solidFill>
                  <a:srgbClr val="FF0000"/>
                </a:solidFill>
              </a:rPr>
              <a:t>("</a:t>
            </a:r>
            <a:r>
              <a:rPr lang="en-US" sz="1200" dirty="0" err="1">
                <a:solidFill>
                  <a:srgbClr val="FF0000"/>
                </a:solidFill>
              </a:rPr>
              <a:t>TRACER_Loop</a:t>
            </a:r>
            <a:r>
              <a:rPr lang="en-US" sz="1200" dirty="0">
                <a:solidFill>
                  <a:srgbClr val="FF0000"/>
                </a:solidFill>
              </a:rPr>
              <a:t>", SCOREP_USER_REGION_TYPE_COMMON);</a:t>
            </a:r>
          </a:p>
          <a:p>
            <a:pPr marL="0" indent="0">
              <a:buNone/>
            </a:pPr>
            <a:r>
              <a:rPr lang="en-US" sz="1200" dirty="0"/>
              <a:t>  if(!</a:t>
            </a:r>
            <a:r>
              <a:rPr lang="en-US" sz="1200" dirty="0" err="1"/>
              <a:t>myRank</a:t>
            </a:r>
            <a:r>
              <a:rPr lang="en-US" sz="1200" dirty="0"/>
              <a:t>)</a:t>
            </a:r>
          </a:p>
          <a:p>
            <a:pPr marL="0" indent="0">
              <a:buNone/>
            </a:pPr>
            <a:r>
              <a:rPr lang="en-US" sz="1200" dirty="0"/>
              <a:t>    </a:t>
            </a:r>
            <a:r>
              <a:rPr lang="en-US" sz="1200" dirty="0">
                <a:solidFill>
                  <a:srgbClr val="FF0000"/>
                </a:solidFill>
              </a:rPr>
              <a:t>SCOREP_USER_REGION_BY_NAME_BEGIN</a:t>
            </a:r>
            <a:br>
              <a:rPr lang="en-US" sz="1200" dirty="0">
                <a:solidFill>
                  <a:srgbClr val="FF0000"/>
                </a:solidFill>
              </a:rPr>
            </a:br>
            <a:r>
              <a:rPr lang="en-US" sz="1200" dirty="0">
                <a:solidFill>
                  <a:srgbClr val="FF0000"/>
                </a:solidFill>
              </a:rPr>
              <a:t>("</a:t>
            </a:r>
            <a:r>
              <a:rPr lang="en-US" sz="1200" dirty="0" err="1">
                <a:solidFill>
                  <a:srgbClr val="FF0000"/>
                </a:solidFill>
              </a:rPr>
              <a:t>TRACER_WallTime_Total</a:t>
            </a:r>
            <a:r>
              <a:rPr lang="en-US" sz="1200" dirty="0">
                <a:solidFill>
                  <a:srgbClr val="FF0000"/>
                </a:solidFill>
              </a:rPr>
              <a:t>", SCOREP_USER_REGION_TYPE_COMMON);</a:t>
            </a:r>
          </a:p>
          <a:p>
            <a:pPr marL="0" indent="0">
              <a:buNone/>
            </a:pPr>
            <a:r>
              <a:rPr lang="en-US" sz="1200" dirty="0"/>
              <a:t>  </a:t>
            </a:r>
            <a:r>
              <a:rPr lang="en-US" sz="1200" dirty="0" err="1"/>
              <a:t>startTime</a:t>
            </a:r>
            <a:r>
              <a:rPr lang="en-US" sz="1200" dirty="0"/>
              <a:t> = </a:t>
            </a:r>
            <a:r>
              <a:rPr lang="en-US" sz="1200" dirty="0" err="1"/>
              <a:t>MPI_Wtime</a:t>
            </a:r>
            <a:r>
              <a:rPr lang="en-US" sz="1200" dirty="0"/>
              <a:t>();</a:t>
            </a:r>
          </a:p>
        </p:txBody>
      </p:sp>
      <p:sp>
        <p:nvSpPr>
          <p:cNvPr id="5" name="Slide Number Placeholder 4"/>
          <p:cNvSpPr>
            <a:spLocks noGrp="1"/>
          </p:cNvSpPr>
          <p:nvPr>
            <p:ph type="sldNum" sz="quarter" idx="13"/>
          </p:nvPr>
        </p:nvSpPr>
        <p:spPr/>
        <p:txBody>
          <a:bodyPr/>
          <a:lstStyle/>
          <a:p>
            <a:fld id="{6F1881F0-723C-C24D-920A-F22FC3461A40}" type="slidenum">
              <a:rPr lang="en-US" smtClean="0"/>
              <a:t>117</a:t>
            </a:fld>
            <a:endParaRPr lang="en-US"/>
          </a:p>
        </p:txBody>
      </p:sp>
      <p:sp>
        <p:nvSpPr>
          <p:cNvPr id="6" name="Content Placeholder 2"/>
          <p:cNvSpPr txBox="1">
            <a:spLocks/>
          </p:cNvSpPr>
          <p:nvPr/>
        </p:nvSpPr>
        <p:spPr>
          <a:xfrm>
            <a:off x="4696283" y="893462"/>
            <a:ext cx="4010032" cy="4060943"/>
          </a:xfrm>
          <a:prstGeom prst="rect">
            <a:avLst/>
          </a:prstGeom>
          <a:ln>
            <a:solidFill>
              <a:schemeClr val="accent1"/>
            </a:solidFill>
          </a:ln>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br>
              <a:rPr lang="en-US" sz="1200" dirty="0"/>
            </a:br>
            <a:r>
              <a:rPr lang="en-US" sz="1200" dirty="0"/>
              <a:t>  while(iterations &lt; MAX_ITER) {</a:t>
            </a:r>
          </a:p>
          <a:p>
            <a:pPr marL="0" indent="0">
              <a:buNone/>
            </a:pPr>
            <a:r>
              <a:rPr lang="en-US" sz="1200" dirty="0"/>
              <a:t>    if(</a:t>
            </a:r>
            <a:r>
              <a:rPr lang="en-US" sz="1200" dirty="0" err="1"/>
              <a:t>myRank</a:t>
            </a:r>
            <a:r>
              <a:rPr lang="en-US" sz="1200" dirty="0"/>
              <a:t> == 0)</a:t>
            </a:r>
          </a:p>
          <a:p>
            <a:pPr marL="0" indent="0">
              <a:buNone/>
            </a:pPr>
            <a:r>
              <a:rPr lang="en-US" sz="1200" dirty="0">
                <a:solidFill>
                  <a:srgbClr val="FF0000"/>
                </a:solidFill>
              </a:rPr>
              <a:t>      SCOREP_USER_REGION_BY_NAME_BEGIN</a:t>
            </a:r>
            <a:br>
              <a:rPr lang="en-US" sz="1200" dirty="0">
                <a:solidFill>
                  <a:srgbClr val="FF0000"/>
                </a:solidFill>
              </a:rPr>
            </a:br>
            <a:r>
              <a:rPr lang="en-US" sz="1200" dirty="0">
                <a:solidFill>
                  <a:srgbClr val="FF0000"/>
                </a:solidFill>
              </a:rPr>
              <a:t>("</a:t>
            </a:r>
            <a:r>
              <a:rPr lang="en-US" sz="1200" dirty="0" err="1">
                <a:solidFill>
                  <a:srgbClr val="FF0000"/>
                </a:solidFill>
              </a:rPr>
              <a:t>TRACER_WallTime_InLoop</a:t>
            </a:r>
            <a:r>
              <a:rPr lang="en-US" sz="1200" dirty="0">
                <a:solidFill>
                  <a:srgbClr val="FF0000"/>
                </a:solidFill>
              </a:rPr>
              <a:t>", SCOREP_USER_REGION_TYPE_COMMON);</a:t>
            </a:r>
          </a:p>
          <a:p>
            <a:pPr marL="0" indent="0">
              <a:buNone/>
            </a:pPr>
            <a:r>
              <a:rPr lang="en-US" sz="1200" dirty="0"/>
              <a:t>//kernel and other code</a:t>
            </a:r>
          </a:p>
          <a:p>
            <a:pPr marL="0" indent="0">
              <a:buNone/>
            </a:pPr>
            <a:r>
              <a:rPr lang="en-US" sz="1200" dirty="0"/>
              <a:t> }</a:t>
            </a:r>
          </a:p>
          <a:p>
            <a:pPr marL="0" indent="0">
              <a:buNone/>
            </a:pPr>
            <a:r>
              <a:rPr lang="en-US" sz="1200" dirty="0">
                <a:solidFill>
                  <a:srgbClr val="FF0000"/>
                </a:solidFill>
              </a:rPr>
              <a:t>  SCOREP_USER_REGION_BY_NAME_END</a:t>
            </a:r>
            <a:br>
              <a:rPr lang="en-US" sz="1200" dirty="0">
                <a:solidFill>
                  <a:srgbClr val="FF0000"/>
                </a:solidFill>
              </a:rPr>
            </a:br>
            <a:r>
              <a:rPr lang="en-US" sz="1200" dirty="0">
                <a:solidFill>
                  <a:srgbClr val="FF0000"/>
                </a:solidFill>
              </a:rPr>
              <a:t>("</a:t>
            </a:r>
            <a:r>
              <a:rPr lang="en-US" sz="1200" dirty="0" err="1">
                <a:solidFill>
                  <a:srgbClr val="FF0000"/>
                </a:solidFill>
              </a:rPr>
              <a:t>TRACER_Loop</a:t>
            </a:r>
            <a:r>
              <a:rPr lang="en-US" sz="1200" dirty="0">
                <a:solidFill>
                  <a:srgbClr val="FF0000"/>
                </a:solidFill>
              </a:rPr>
              <a:t>");</a:t>
            </a:r>
          </a:p>
          <a:p>
            <a:pPr marL="0" indent="0">
              <a:buNone/>
            </a:pPr>
            <a:r>
              <a:rPr lang="en-US" sz="1200" dirty="0"/>
              <a:t>  </a:t>
            </a:r>
            <a:r>
              <a:rPr lang="en-US" sz="1200" dirty="0" err="1"/>
              <a:t>MPI_Barrier</a:t>
            </a:r>
            <a:r>
              <a:rPr lang="en-US" sz="1200" dirty="0"/>
              <a:t>(MPI_COMM_WORLD);</a:t>
            </a:r>
          </a:p>
          <a:p>
            <a:pPr marL="0" indent="0">
              <a:buNone/>
            </a:pPr>
            <a:r>
              <a:rPr lang="en-US" sz="1200" dirty="0"/>
              <a:t>  </a:t>
            </a:r>
            <a:r>
              <a:rPr lang="en-US" sz="1200" dirty="0" err="1"/>
              <a:t>endTime</a:t>
            </a:r>
            <a:r>
              <a:rPr lang="en-US" sz="1200" dirty="0"/>
              <a:t> = </a:t>
            </a:r>
            <a:r>
              <a:rPr lang="en-US" sz="1200" dirty="0" err="1"/>
              <a:t>MPI_Wtime</a:t>
            </a:r>
            <a:r>
              <a:rPr lang="en-US" sz="1200" dirty="0"/>
              <a:t>();</a:t>
            </a:r>
          </a:p>
          <a:p>
            <a:pPr marL="0" indent="0">
              <a:buNone/>
            </a:pPr>
            <a:br>
              <a:rPr lang="en-US" sz="1200" dirty="0"/>
            </a:br>
            <a:r>
              <a:rPr lang="en-US" sz="1200" dirty="0"/>
              <a:t>  if(!</a:t>
            </a:r>
            <a:r>
              <a:rPr lang="en-US" sz="1200" dirty="0" err="1"/>
              <a:t>myRank</a:t>
            </a:r>
            <a:r>
              <a:rPr lang="en-US" sz="1200" dirty="0"/>
              <a:t>)</a:t>
            </a:r>
          </a:p>
          <a:p>
            <a:pPr marL="0" indent="0">
              <a:buNone/>
            </a:pPr>
            <a:r>
              <a:rPr lang="en-US" sz="1200" dirty="0">
                <a:solidFill>
                  <a:srgbClr val="FF0000"/>
                </a:solidFill>
              </a:rPr>
              <a:t>    SCOREP_USER_REGION_BY_NAME_END</a:t>
            </a:r>
            <a:br>
              <a:rPr lang="en-US" sz="1200" dirty="0">
                <a:solidFill>
                  <a:srgbClr val="FF0000"/>
                </a:solidFill>
              </a:rPr>
            </a:br>
            <a:r>
              <a:rPr lang="en-US" sz="1200" dirty="0">
                <a:solidFill>
                  <a:srgbClr val="FF0000"/>
                </a:solidFill>
              </a:rPr>
              <a:t>("</a:t>
            </a:r>
            <a:r>
              <a:rPr lang="en-US" sz="1200" dirty="0" err="1">
                <a:solidFill>
                  <a:srgbClr val="FF0000"/>
                </a:solidFill>
              </a:rPr>
              <a:t>TRACER_WallTime_Total</a:t>
            </a:r>
            <a:r>
              <a:rPr lang="en-US" sz="1200" dirty="0">
                <a:solidFill>
                  <a:srgbClr val="FF0000"/>
                </a:solidFill>
              </a:rPr>
              <a:t>");</a:t>
            </a:r>
          </a:p>
          <a:p>
            <a:pPr marL="0" indent="0">
              <a:buNone/>
            </a:pPr>
            <a:r>
              <a:rPr lang="en-US" sz="1200" dirty="0">
                <a:solidFill>
                  <a:srgbClr val="FF0000"/>
                </a:solidFill>
              </a:rPr>
              <a:t>  SCOREP_RECORDING_OFF();</a:t>
            </a:r>
          </a:p>
        </p:txBody>
      </p:sp>
    </p:spTree>
    <p:extLst>
      <p:ext uri="{BB962C8B-B14F-4D97-AF65-F5344CB8AC3E}">
        <p14:creationId xmlns:p14="http://schemas.microsoft.com/office/powerpoint/2010/main" val="1700367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TraceR</a:t>
            </a:r>
          </a:p>
        </p:txBody>
      </p:sp>
      <p:sp>
        <p:nvSpPr>
          <p:cNvPr id="3" name="Content Placeholder 2"/>
          <p:cNvSpPr>
            <a:spLocks noGrp="1"/>
          </p:cNvSpPr>
          <p:nvPr>
            <p:ph idx="1"/>
          </p:nvPr>
        </p:nvSpPr>
        <p:spPr/>
        <p:txBody>
          <a:bodyPr>
            <a:normAutofit/>
          </a:bodyPr>
          <a:lstStyle/>
          <a:p>
            <a:r>
              <a:rPr lang="en-US" dirty="0"/>
              <a:t>A typical run command:</a:t>
            </a:r>
            <a:br>
              <a:rPr lang="en-US" dirty="0"/>
            </a:br>
            <a:r>
              <a:rPr lang="en-US" dirty="0" err="1"/>
              <a:t>mpirun</a:t>
            </a:r>
            <a:r>
              <a:rPr lang="en-US" dirty="0"/>
              <a:t> -np 8 ./</a:t>
            </a:r>
            <a:r>
              <a:rPr lang="en-US" dirty="0" err="1"/>
              <a:t>traceR</a:t>
            </a:r>
            <a:r>
              <a:rPr lang="en-US" dirty="0"/>
              <a:t> --sync=3 </a:t>
            </a:r>
            <a:r>
              <a:rPr lang="en-US" dirty="0">
                <a:solidFill>
                  <a:schemeClr val="accent6">
                    <a:lumMod val="75000"/>
                  </a:schemeClr>
                </a:solidFill>
              </a:rPr>
              <a:t>--</a:t>
            </a:r>
            <a:r>
              <a:rPr lang="en-US" dirty="0" err="1">
                <a:solidFill>
                  <a:schemeClr val="accent6">
                    <a:lumMod val="75000"/>
                  </a:schemeClr>
                </a:solidFill>
              </a:rPr>
              <a:t>nkp</a:t>
            </a:r>
            <a:r>
              <a:rPr lang="en-US" dirty="0">
                <a:solidFill>
                  <a:schemeClr val="accent6">
                    <a:lumMod val="75000"/>
                  </a:schemeClr>
                </a:solidFill>
              </a:rPr>
              <a:t>=16 --</a:t>
            </a:r>
            <a:r>
              <a:rPr lang="en-US" dirty="0" err="1">
                <a:solidFill>
                  <a:schemeClr val="accent6">
                    <a:lumMod val="75000"/>
                  </a:schemeClr>
                </a:solidFill>
              </a:rPr>
              <a:t>extramem</a:t>
            </a:r>
            <a:r>
              <a:rPr lang="en-US" dirty="0">
                <a:solidFill>
                  <a:schemeClr val="accent6">
                    <a:lumMod val="75000"/>
                  </a:schemeClr>
                </a:solidFill>
              </a:rPr>
              <a:t>=100000 --max-opt-</a:t>
            </a:r>
            <a:r>
              <a:rPr lang="en-US" dirty="0" err="1">
                <a:solidFill>
                  <a:schemeClr val="accent6">
                    <a:lumMod val="75000"/>
                  </a:schemeClr>
                </a:solidFill>
              </a:rPr>
              <a:t>lookahead</a:t>
            </a:r>
            <a:r>
              <a:rPr lang="en-US" dirty="0">
                <a:solidFill>
                  <a:schemeClr val="accent6">
                    <a:lumMod val="75000"/>
                  </a:schemeClr>
                </a:solidFill>
              </a:rPr>
              <a:t>=1000000</a:t>
            </a:r>
            <a:r>
              <a:rPr lang="en-US" dirty="0"/>
              <a:t> </a:t>
            </a:r>
            <a:r>
              <a:rPr lang="en-US" dirty="0">
                <a:solidFill>
                  <a:schemeClr val="accent2">
                    <a:lumMod val="75000"/>
                  </a:schemeClr>
                </a:solidFill>
              </a:rPr>
              <a:t>--timer-frequency=1000 –</a:t>
            </a:r>
            <a:r>
              <a:rPr lang="en-US" dirty="0" err="1">
                <a:solidFill>
                  <a:schemeClr val="accent2">
                    <a:lumMod val="75000"/>
                  </a:schemeClr>
                </a:solidFill>
              </a:rPr>
              <a:t>lp-io-dir</a:t>
            </a:r>
            <a:r>
              <a:rPr lang="en-US" dirty="0">
                <a:solidFill>
                  <a:schemeClr val="accent2">
                    <a:lumMod val="75000"/>
                  </a:schemeClr>
                </a:solidFill>
              </a:rPr>
              <a:t>=stats-</a:t>
            </a:r>
            <a:r>
              <a:rPr lang="en-US" dirty="0" err="1">
                <a:solidFill>
                  <a:schemeClr val="accent2">
                    <a:lumMod val="75000"/>
                  </a:schemeClr>
                </a:solidFill>
              </a:rPr>
              <a:t>dir</a:t>
            </a:r>
            <a:r>
              <a:rPr lang="en-US" dirty="0">
                <a:solidFill>
                  <a:schemeClr val="accent2">
                    <a:lumMod val="75000"/>
                  </a:schemeClr>
                </a:solidFill>
              </a:rPr>
              <a:t> -- </a:t>
            </a:r>
            <a:r>
              <a:rPr lang="en-US" dirty="0" err="1">
                <a:solidFill>
                  <a:schemeClr val="accent2">
                    <a:lumMod val="75000"/>
                  </a:schemeClr>
                </a:solidFill>
              </a:rPr>
              <a:t>torus.conf</a:t>
            </a:r>
            <a:r>
              <a:rPr lang="en-US" dirty="0">
                <a:solidFill>
                  <a:schemeClr val="accent2">
                    <a:lumMod val="75000"/>
                  </a:schemeClr>
                </a:solidFill>
              </a:rPr>
              <a:t> </a:t>
            </a:r>
            <a:r>
              <a:rPr lang="en-US" dirty="0" err="1">
                <a:solidFill>
                  <a:schemeClr val="accent2">
                    <a:lumMod val="75000"/>
                  </a:schemeClr>
                </a:solidFill>
              </a:rPr>
              <a:t>tracer_config</a:t>
            </a:r>
            <a:endParaRPr lang="en-US" dirty="0"/>
          </a:p>
          <a:p>
            <a:r>
              <a:rPr lang="en-US" dirty="0"/>
              <a:t>In green, ROSS options</a:t>
            </a:r>
          </a:p>
          <a:p>
            <a:pPr lvl="1"/>
            <a:r>
              <a:rPr lang="en-US" dirty="0"/>
              <a:t>--</a:t>
            </a:r>
            <a:r>
              <a:rPr lang="en-US" dirty="0" err="1"/>
              <a:t>nkp</a:t>
            </a:r>
            <a:r>
              <a:rPr lang="en-US" dirty="0"/>
              <a:t> : how many KPs to create per PE = total LPs/&lt;-np&gt;</a:t>
            </a:r>
          </a:p>
          <a:p>
            <a:pPr lvl="1"/>
            <a:r>
              <a:rPr lang="en-US" dirty="0"/>
              <a:t>--</a:t>
            </a:r>
            <a:r>
              <a:rPr lang="en-US" dirty="0" err="1"/>
              <a:t>extramem</a:t>
            </a:r>
            <a:r>
              <a:rPr lang="en-US" dirty="0"/>
              <a:t> : how many ROSS messages to allocate = 100K should work for most cases</a:t>
            </a:r>
          </a:p>
          <a:p>
            <a:pPr lvl="1"/>
            <a:r>
              <a:rPr lang="en-US" dirty="0"/>
              <a:t>--max-opt-</a:t>
            </a:r>
            <a:r>
              <a:rPr lang="en-US" dirty="0" err="1"/>
              <a:t>lookahead</a:t>
            </a:r>
            <a:r>
              <a:rPr lang="en-US" dirty="0"/>
              <a:t> : optimistic leash = 1 millisecond is a good number</a:t>
            </a:r>
          </a:p>
        </p:txBody>
      </p:sp>
      <p:sp>
        <p:nvSpPr>
          <p:cNvPr id="5" name="Slide Number Placeholder 4"/>
          <p:cNvSpPr>
            <a:spLocks noGrp="1"/>
          </p:cNvSpPr>
          <p:nvPr>
            <p:ph type="sldNum" sz="quarter" idx="13"/>
          </p:nvPr>
        </p:nvSpPr>
        <p:spPr/>
        <p:txBody>
          <a:bodyPr/>
          <a:lstStyle/>
          <a:p>
            <a:fld id="{6F1881F0-723C-C24D-920A-F22FC3461A40}" type="slidenum">
              <a:rPr lang="en-US" smtClean="0"/>
              <a:t>118</a:t>
            </a:fld>
            <a:endParaRPr lang="en-US"/>
          </a:p>
        </p:txBody>
      </p:sp>
    </p:spTree>
    <p:extLst>
      <p:ext uri="{BB962C8B-B14F-4D97-AF65-F5344CB8AC3E}">
        <p14:creationId xmlns:p14="http://schemas.microsoft.com/office/powerpoint/2010/main" val="11283845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TraceR</a:t>
            </a:r>
          </a:p>
        </p:txBody>
      </p:sp>
      <p:sp>
        <p:nvSpPr>
          <p:cNvPr id="3" name="Content Placeholder 2"/>
          <p:cNvSpPr>
            <a:spLocks noGrp="1"/>
          </p:cNvSpPr>
          <p:nvPr>
            <p:ph idx="1"/>
          </p:nvPr>
        </p:nvSpPr>
        <p:spPr/>
        <p:txBody>
          <a:bodyPr>
            <a:normAutofit/>
          </a:bodyPr>
          <a:lstStyle/>
          <a:p>
            <a:r>
              <a:rPr lang="en-US" dirty="0"/>
              <a:t>A typical run command:</a:t>
            </a:r>
            <a:br>
              <a:rPr lang="en-US" dirty="0"/>
            </a:br>
            <a:r>
              <a:rPr lang="en-US" dirty="0" err="1"/>
              <a:t>mpirun</a:t>
            </a:r>
            <a:r>
              <a:rPr lang="en-US" dirty="0"/>
              <a:t> -np 8 ./</a:t>
            </a:r>
            <a:r>
              <a:rPr lang="en-US" dirty="0" err="1"/>
              <a:t>traceR</a:t>
            </a:r>
            <a:r>
              <a:rPr lang="en-US" dirty="0"/>
              <a:t> --sync=3 </a:t>
            </a:r>
            <a:r>
              <a:rPr lang="en-US" dirty="0">
                <a:solidFill>
                  <a:schemeClr val="accent6">
                    <a:lumMod val="75000"/>
                  </a:schemeClr>
                </a:solidFill>
              </a:rPr>
              <a:t>--</a:t>
            </a:r>
            <a:r>
              <a:rPr lang="en-US" dirty="0" err="1">
                <a:solidFill>
                  <a:schemeClr val="accent6">
                    <a:lumMod val="75000"/>
                  </a:schemeClr>
                </a:solidFill>
              </a:rPr>
              <a:t>nkp</a:t>
            </a:r>
            <a:r>
              <a:rPr lang="en-US" dirty="0">
                <a:solidFill>
                  <a:schemeClr val="accent6">
                    <a:lumMod val="75000"/>
                  </a:schemeClr>
                </a:solidFill>
              </a:rPr>
              <a:t>=16 --</a:t>
            </a:r>
            <a:r>
              <a:rPr lang="en-US" dirty="0" err="1">
                <a:solidFill>
                  <a:schemeClr val="accent6">
                    <a:lumMod val="75000"/>
                  </a:schemeClr>
                </a:solidFill>
              </a:rPr>
              <a:t>extramem</a:t>
            </a:r>
            <a:r>
              <a:rPr lang="en-US" dirty="0">
                <a:solidFill>
                  <a:schemeClr val="accent6">
                    <a:lumMod val="75000"/>
                  </a:schemeClr>
                </a:solidFill>
              </a:rPr>
              <a:t>=100000 --max-opt-</a:t>
            </a:r>
            <a:r>
              <a:rPr lang="en-US" dirty="0" err="1">
                <a:solidFill>
                  <a:schemeClr val="accent6">
                    <a:lumMod val="75000"/>
                  </a:schemeClr>
                </a:solidFill>
              </a:rPr>
              <a:t>lookahead</a:t>
            </a:r>
            <a:r>
              <a:rPr lang="en-US" dirty="0">
                <a:solidFill>
                  <a:schemeClr val="accent6">
                    <a:lumMod val="75000"/>
                  </a:schemeClr>
                </a:solidFill>
              </a:rPr>
              <a:t>=1000000</a:t>
            </a:r>
            <a:r>
              <a:rPr lang="en-US" dirty="0"/>
              <a:t> </a:t>
            </a:r>
            <a:r>
              <a:rPr lang="en-US" dirty="0">
                <a:solidFill>
                  <a:schemeClr val="accent2">
                    <a:lumMod val="75000"/>
                  </a:schemeClr>
                </a:solidFill>
              </a:rPr>
              <a:t>--timer-frequency=1000 –</a:t>
            </a:r>
            <a:r>
              <a:rPr lang="en-US" dirty="0" err="1">
                <a:solidFill>
                  <a:schemeClr val="accent2">
                    <a:lumMod val="75000"/>
                  </a:schemeClr>
                </a:solidFill>
              </a:rPr>
              <a:t>lp-io-dir</a:t>
            </a:r>
            <a:r>
              <a:rPr lang="en-US" dirty="0">
                <a:solidFill>
                  <a:schemeClr val="accent2">
                    <a:lumMod val="75000"/>
                  </a:schemeClr>
                </a:solidFill>
              </a:rPr>
              <a:t>=stats-</a:t>
            </a:r>
            <a:r>
              <a:rPr lang="en-US" dirty="0" err="1">
                <a:solidFill>
                  <a:schemeClr val="accent2">
                    <a:lumMod val="75000"/>
                  </a:schemeClr>
                </a:solidFill>
              </a:rPr>
              <a:t>dir</a:t>
            </a:r>
            <a:r>
              <a:rPr lang="en-US" dirty="0">
                <a:solidFill>
                  <a:schemeClr val="accent2">
                    <a:lumMod val="75000"/>
                  </a:schemeClr>
                </a:solidFill>
              </a:rPr>
              <a:t> -- </a:t>
            </a:r>
            <a:r>
              <a:rPr lang="en-US" dirty="0" err="1">
                <a:solidFill>
                  <a:schemeClr val="accent2">
                    <a:lumMod val="75000"/>
                  </a:schemeClr>
                </a:solidFill>
              </a:rPr>
              <a:t>torus.conf</a:t>
            </a:r>
            <a:r>
              <a:rPr lang="en-US" dirty="0">
                <a:solidFill>
                  <a:schemeClr val="accent2">
                    <a:lumMod val="75000"/>
                  </a:schemeClr>
                </a:solidFill>
              </a:rPr>
              <a:t> </a:t>
            </a:r>
            <a:r>
              <a:rPr lang="en-US" dirty="0" err="1">
                <a:solidFill>
                  <a:schemeClr val="accent2">
                    <a:lumMod val="75000"/>
                  </a:schemeClr>
                </a:solidFill>
              </a:rPr>
              <a:t>tracer_config</a:t>
            </a:r>
            <a:endParaRPr lang="en-US" dirty="0"/>
          </a:p>
          <a:p>
            <a:r>
              <a:rPr lang="en-US" dirty="0"/>
              <a:t>TraceR-CODES options</a:t>
            </a:r>
          </a:p>
          <a:p>
            <a:pPr lvl="1"/>
            <a:r>
              <a:rPr lang="en-US" dirty="0"/>
              <a:t>--timer-frequency : how frequently to print progress of task completion; optional, default = </a:t>
            </a:r>
            <a:r>
              <a:rPr lang="is-IS" dirty="0"/>
              <a:t>5000</a:t>
            </a:r>
            <a:endParaRPr lang="en-US" dirty="0"/>
          </a:p>
          <a:p>
            <a:pPr lvl="1"/>
            <a:r>
              <a:rPr lang="en-US" dirty="0"/>
              <a:t>--</a:t>
            </a:r>
            <a:r>
              <a:rPr lang="en-US" dirty="0" err="1"/>
              <a:t>lp-io-dir</a:t>
            </a:r>
            <a:r>
              <a:rPr lang="en-US" dirty="0"/>
              <a:t> : where to write output stats; optional; code fails if the directory exists to avoid over-writing</a:t>
            </a:r>
          </a:p>
          <a:p>
            <a:pPr lvl="1"/>
            <a:r>
              <a:rPr lang="en-US" dirty="0" err="1"/>
              <a:t>torus.conf</a:t>
            </a:r>
            <a:r>
              <a:rPr lang="en-US" dirty="0"/>
              <a:t> : network </a:t>
            </a:r>
            <a:r>
              <a:rPr lang="en-US" dirty="0" err="1"/>
              <a:t>config</a:t>
            </a:r>
            <a:r>
              <a:rPr lang="en-US" dirty="0"/>
              <a:t> file</a:t>
            </a:r>
          </a:p>
          <a:p>
            <a:pPr lvl="1"/>
            <a:r>
              <a:rPr lang="en-US" dirty="0" err="1"/>
              <a:t>tracer_config</a:t>
            </a:r>
            <a:r>
              <a:rPr lang="en-US" dirty="0"/>
              <a:t> : TraceR </a:t>
            </a:r>
            <a:r>
              <a:rPr lang="en-US" dirty="0" err="1"/>
              <a:t>config</a:t>
            </a:r>
            <a:r>
              <a:rPr lang="en-US" dirty="0"/>
              <a:t> file</a:t>
            </a:r>
          </a:p>
        </p:txBody>
      </p:sp>
      <p:sp>
        <p:nvSpPr>
          <p:cNvPr id="5" name="Slide Number Placeholder 4"/>
          <p:cNvSpPr>
            <a:spLocks noGrp="1"/>
          </p:cNvSpPr>
          <p:nvPr>
            <p:ph type="sldNum" sz="quarter" idx="13"/>
          </p:nvPr>
        </p:nvSpPr>
        <p:spPr/>
        <p:txBody>
          <a:bodyPr/>
          <a:lstStyle/>
          <a:p>
            <a:fld id="{6F1881F0-723C-C24D-920A-F22FC3461A40}" type="slidenum">
              <a:rPr lang="en-US" smtClean="0"/>
              <a:t>119</a:t>
            </a:fld>
            <a:endParaRPr lang="en-US"/>
          </a:p>
        </p:txBody>
      </p:sp>
    </p:spTree>
    <p:extLst>
      <p:ext uri="{BB962C8B-B14F-4D97-AF65-F5344CB8AC3E}">
        <p14:creationId xmlns:p14="http://schemas.microsoft.com/office/powerpoint/2010/main" val="3304065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Tracer: replaying </a:t>
            </a:r>
            <a:r>
              <a:rPr lang="en-US" dirty="0" err="1"/>
              <a:t>mpi</a:t>
            </a:r>
            <a:r>
              <a:rPr lang="en-US" dirty="0"/>
              <a:t> traces</a:t>
            </a:r>
          </a:p>
        </p:txBody>
      </p:sp>
      <p:sp>
        <p:nvSpPr>
          <p:cNvPr id="5" name="Content Placeholder 4"/>
          <p:cNvSpPr>
            <a:spLocks noGrp="1"/>
          </p:cNvSpPr>
          <p:nvPr>
            <p:ph idx="1"/>
          </p:nvPr>
        </p:nvSpPr>
        <p:spPr/>
        <p:txBody>
          <a:bodyPr/>
          <a:lstStyle/>
          <a:p>
            <a:r>
              <a:rPr lang="en-US" dirty="0"/>
              <a:t>OTF2 traces for MPI</a:t>
            </a:r>
          </a:p>
          <a:p>
            <a:r>
              <a:rPr lang="en-US" dirty="0" err="1"/>
              <a:t>BigSim</a:t>
            </a:r>
            <a:r>
              <a:rPr lang="en-US" dirty="0"/>
              <a:t> traces for Charm++, AMPI</a:t>
            </a:r>
          </a:p>
          <a:p>
            <a:r>
              <a:rPr lang="en-US" dirty="0"/>
              <a:t>Default and user-defined job placement and task mapping</a:t>
            </a:r>
          </a:p>
          <a:p>
            <a:r>
              <a:rPr lang="en-US" dirty="0"/>
              <a:t>MPI point-to-point semantics and protocols</a:t>
            </a:r>
          </a:p>
          <a:p>
            <a:r>
              <a:rPr lang="en-US" dirty="0"/>
              <a:t>Inbuilt collectives: tree based </a:t>
            </a:r>
            <a:r>
              <a:rPr lang="en-US" dirty="0" err="1"/>
              <a:t>bcast</a:t>
            </a:r>
            <a:r>
              <a:rPr lang="en-US" dirty="0"/>
              <a:t>, reduce, </a:t>
            </a:r>
            <a:r>
              <a:rPr lang="en-US" dirty="0" err="1"/>
              <a:t>allreduce</a:t>
            </a:r>
            <a:r>
              <a:rPr lang="en-US" dirty="0"/>
              <a:t>, and barrier; message size based algorithms for </a:t>
            </a:r>
            <a:r>
              <a:rPr lang="en-US" dirty="0" err="1"/>
              <a:t>alltoall</a:t>
            </a:r>
            <a:r>
              <a:rPr lang="en-US" dirty="0"/>
              <a:t> and </a:t>
            </a:r>
            <a:r>
              <a:rPr lang="en-US" dirty="0" err="1"/>
              <a:t>allgather</a:t>
            </a:r>
            <a:endParaRPr lang="en-US" dirty="0"/>
          </a:p>
          <a:p>
            <a:r>
              <a:rPr lang="en-US" dirty="0"/>
              <a:t>Simulation time scaling</a:t>
            </a:r>
          </a:p>
        </p:txBody>
      </p:sp>
      <p:sp>
        <p:nvSpPr>
          <p:cNvPr id="4" name="Slide Number Placeholder 3"/>
          <p:cNvSpPr>
            <a:spLocks noGrp="1"/>
          </p:cNvSpPr>
          <p:nvPr>
            <p:ph type="sldNum" sz="quarter" idx="13"/>
          </p:nvPr>
        </p:nvSpPr>
        <p:spPr/>
        <p:txBody>
          <a:bodyPr/>
          <a:lstStyle/>
          <a:p>
            <a:fld id="{AEFAAC5A-9C4F-4278-920D-DF2BAB595749}" type="slidenum">
              <a:rPr lang="en-US" smtClean="0"/>
              <a:pPr/>
              <a:t>12</a:t>
            </a:fld>
            <a:endParaRPr lang="en-US" dirty="0"/>
          </a:p>
        </p:txBody>
      </p:sp>
    </p:spTree>
    <p:extLst>
      <p:ext uri="{BB962C8B-B14F-4D97-AF65-F5344CB8AC3E}">
        <p14:creationId xmlns:p14="http://schemas.microsoft.com/office/powerpoint/2010/main" val="12268140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TraceR parameter in network file</a:t>
            </a:r>
          </a:p>
        </p:txBody>
      </p:sp>
      <p:sp>
        <p:nvSpPr>
          <p:cNvPr id="3" name="Content Placeholder 2"/>
          <p:cNvSpPr>
            <a:spLocks noGrp="1"/>
          </p:cNvSpPr>
          <p:nvPr>
            <p:ph idx="1"/>
          </p:nvPr>
        </p:nvSpPr>
        <p:spPr/>
        <p:txBody>
          <a:bodyPr>
            <a:normAutofit fontScale="92500" lnSpcReduction="10000"/>
          </a:bodyPr>
          <a:lstStyle/>
          <a:p>
            <a:r>
              <a:rPr lang="en-US" dirty="0"/>
              <a:t>server in MODELNET_GRP</a:t>
            </a:r>
          </a:p>
          <a:p>
            <a:pPr lvl="1"/>
            <a:r>
              <a:rPr lang="en-US" dirty="0"/>
              <a:t>Number of processes associated with a switch</a:t>
            </a:r>
          </a:p>
          <a:p>
            <a:pPr lvl="1"/>
            <a:r>
              <a:rPr lang="en-US" dirty="0"/>
              <a:t>Assigned in a round-robin manner to nodes</a:t>
            </a:r>
          </a:p>
          <a:p>
            <a:r>
              <a:rPr lang="en-US" dirty="0" err="1"/>
              <a:t>soft_delay</a:t>
            </a:r>
            <a:r>
              <a:rPr lang="en-US" dirty="0"/>
              <a:t> in PARAMS</a:t>
            </a:r>
          </a:p>
          <a:p>
            <a:pPr lvl="1"/>
            <a:r>
              <a:rPr lang="en-US" dirty="0"/>
              <a:t>Approximate overhead of making an MPI/runtime call</a:t>
            </a:r>
          </a:p>
          <a:p>
            <a:pPr lvl="1"/>
            <a:r>
              <a:rPr lang="en-US" dirty="0"/>
              <a:t>In nanoseconds</a:t>
            </a:r>
          </a:p>
          <a:p>
            <a:r>
              <a:rPr lang="en-US" dirty="0" err="1"/>
              <a:t>rdma_delay</a:t>
            </a:r>
            <a:r>
              <a:rPr lang="en-US" dirty="0"/>
              <a:t> in PARAMS</a:t>
            </a:r>
          </a:p>
          <a:p>
            <a:pPr lvl="1"/>
            <a:r>
              <a:rPr lang="en-US" dirty="0"/>
              <a:t>Overhead of using RDMA call in </a:t>
            </a:r>
            <a:r>
              <a:rPr lang="en-US" dirty="0" err="1"/>
              <a:t>rzv</a:t>
            </a:r>
            <a:r>
              <a:rPr lang="en-US" dirty="0"/>
              <a:t> protocol, in nanoseconds</a:t>
            </a:r>
          </a:p>
          <a:p>
            <a:r>
              <a:rPr lang="en-US" dirty="0" err="1"/>
              <a:t>eager_limit</a:t>
            </a:r>
            <a:r>
              <a:rPr lang="en-US" dirty="0"/>
              <a:t> in PARAMS</a:t>
            </a:r>
          </a:p>
          <a:p>
            <a:pPr lvl="1"/>
            <a:r>
              <a:rPr lang="en-US" dirty="0"/>
              <a:t>Switch over point between eager and </a:t>
            </a:r>
            <a:r>
              <a:rPr lang="en-US" dirty="0" err="1"/>
              <a:t>rzv</a:t>
            </a:r>
            <a:r>
              <a:rPr lang="en-US" dirty="0"/>
              <a:t> protocols, in bytes</a:t>
            </a:r>
          </a:p>
          <a:p>
            <a:r>
              <a:rPr lang="en-US" dirty="0" err="1"/>
              <a:t>copy_per_byte</a:t>
            </a:r>
            <a:r>
              <a:rPr lang="en-US" dirty="0"/>
              <a:t> in PARAMS</a:t>
            </a:r>
          </a:p>
          <a:p>
            <a:pPr lvl="1"/>
            <a:r>
              <a:rPr lang="en-US" dirty="0"/>
              <a:t>Copy cost for a byte, in nanoseconds per byte</a:t>
            </a:r>
          </a:p>
          <a:p>
            <a:endParaRPr lang="en-US" dirty="0"/>
          </a:p>
          <a:p>
            <a:endParaRPr lang="en-US" dirty="0"/>
          </a:p>
          <a:p>
            <a:endParaRPr lang="en-US" dirty="0"/>
          </a:p>
        </p:txBody>
      </p:sp>
      <p:sp>
        <p:nvSpPr>
          <p:cNvPr id="5" name="Slide Number Placeholder 4"/>
          <p:cNvSpPr>
            <a:spLocks noGrp="1"/>
          </p:cNvSpPr>
          <p:nvPr>
            <p:ph type="sldNum" sz="quarter" idx="13"/>
          </p:nvPr>
        </p:nvSpPr>
        <p:spPr/>
        <p:txBody>
          <a:bodyPr/>
          <a:lstStyle/>
          <a:p>
            <a:fld id="{6F1881F0-723C-C24D-920A-F22FC3461A40}" type="slidenum">
              <a:rPr lang="en-US" smtClean="0"/>
              <a:t>120</a:t>
            </a:fld>
            <a:endParaRPr lang="en-US"/>
          </a:p>
        </p:txBody>
      </p:sp>
    </p:spTree>
    <p:extLst>
      <p:ext uri="{BB962C8B-B14F-4D97-AF65-F5344CB8AC3E}">
        <p14:creationId xmlns:p14="http://schemas.microsoft.com/office/powerpoint/2010/main" val="1897271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TraceR </a:t>
            </a:r>
            <a:r>
              <a:rPr lang="en-US" dirty="0" err="1"/>
              <a:t>config</a:t>
            </a:r>
            <a:r>
              <a:rPr lang="en-US" dirty="0"/>
              <a:t> file (1/2)</a:t>
            </a:r>
          </a:p>
        </p:txBody>
      </p:sp>
      <p:sp>
        <p:nvSpPr>
          <p:cNvPr id="3" name="Content Placeholder 2"/>
          <p:cNvSpPr>
            <a:spLocks noGrp="1"/>
          </p:cNvSpPr>
          <p:nvPr>
            <p:ph idx="1"/>
          </p:nvPr>
        </p:nvSpPr>
        <p:spPr>
          <a:ln>
            <a:solidFill>
              <a:schemeClr val="tx1"/>
            </a:solidFill>
          </a:ln>
        </p:spPr>
        <p:txBody>
          <a:bodyPr>
            <a:normAutofit/>
          </a:bodyPr>
          <a:lstStyle/>
          <a:p>
            <a:pPr marL="0" indent="0">
              <a:buNone/>
            </a:pPr>
            <a:r>
              <a:rPr lang="en-US" dirty="0"/>
              <a:t>Format:</a:t>
            </a:r>
          </a:p>
          <a:p>
            <a:pPr marL="0" indent="0">
              <a:buNone/>
            </a:pPr>
            <a:r>
              <a:rPr lang="en-US" dirty="0"/>
              <a:t>&lt;global map file&gt; or NA</a:t>
            </a:r>
          </a:p>
          <a:p>
            <a:pPr marL="0" indent="0">
              <a:buNone/>
            </a:pPr>
            <a:r>
              <a:rPr lang="en-US" dirty="0"/>
              <a:t>#jobs</a:t>
            </a:r>
          </a:p>
          <a:p>
            <a:pPr marL="0" indent="0">
              <a:buNone/>
            </a:pPr>
            <a:r>
              <a:rPr lang="en-US" dirty="0"/>
              <a:t>&lt;path to job traces&gt; &lt;task mapping file or NA&gt; &lt;#ranks&gt; &lt;loop iterations&gt;</a:t>
            </a:r>
          </a:p>
          <a:p>
            <a:pPr marL="0" indent="0">
              <a:buNone/>
            </a:pPr>
            <a:endParaRPr lang="en-US" dirty="0"/>
          </a:p>
        </p:txBody>
      </p:sp>
      <p:sp>
        <p:nvSpPr>
          <p:cNvPr id="5" name="Slide Number Placeholder 4"/>
          <p:cNvSpPr>
            <a:spLocks noGrp="1"/>
          </p:cNvSpPr>
          <p:nvPr>
            <p:ph type="sldNum" sz="quarter" idx="13"/>
          </p:nvPr>
        </p:nvSpPr>
        <p:spPr/>
        <p:txBody>
          <a:bodyPr/>
          <a:lstStyle/>
          <a:p>
            <a:fld id="{6F1881F0-723C-C24D-920A-F22FC3461A40}" type="slidenum">
              <a:rPr lang="en-US" smtClean="0"/>
              <a:t>121</a:t>
            </a:fld>
            <a:endParaRPr lang="en-US"/>
          </a:p>
        </p:txBody>
      </p:sp>
      <p:sp>
        <p:nvSpPr>
          <p:cNvPr id="6" name="Content Placeholder 2"/>
          <p:cNvSpPr txBox="1">
            <a:spLocks/>
          </p:cNvSpPr>
          <p:nvPr/>
        </p:nvSpPr>
        <p:spPr>
          <a:xfrm>
            <a:off x="1614488" y="3137122"/>
            <a:ext cx="5915025" cy="1493990"/>
          </a:xfrm>
          <a:prstGeom prst="rect">
            <a:avLst/>
          </a:prstGeom>
          <a:ln>
            <a:solidFill>
              <a:schemeClr val="tx1"/>
            </a:solidFill>
          </a:ln>
        </p:spPr>
        <p:txBody>
          <a:bodyPr vert="horz" lIns="68580" tIns="34290" rIns="68580" bIns="3429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a:t>Example</a:t>
            </a:r>
            <a:r>
              <a:rPr lang="en-US" sz="2100" dirty="0"/>
              <a:t>:</a:t>
            </a:r>
          </a:p>
          <a:p>
            <a:pPr marL="0" indent="0">
              <a:buNone/>
            </a:pPr>
            <a:r>
              <a:rPr lang="en-US" sz="2100" dirty="0" err="1"/>
              <a:t>global_map.bin</a:t>
            </a:r>
            <a:endParaRPr lang="en-US" sz="2100" dirty="0"/>
          </a:p>
          <a:p>
            <a:pPr marL="0" indent="0">
              <a:buNone/>
            </a:pPr>
            <a:r>
              <a:rPr lang="en-US" sz="2100" dirty="0"/>
              <a:t>2</a:t>
            </a:r>
          </a:p>
          <a:p>
            <a:pPr marL="0" indent="0">
              <a:buNone/>
            </a:pPr>
            <a:r>
              <a:rPr lang="en-US" sz="2100" dirty="0"/>
              <a:t>traces-64/traces.otf2 job0 64 1</a:t>
            </a:r>
          </a:p>
          <a:p>
            <a:pPr marL="0" indent="0">
              <a:buNone/>
            </a:pPr>
            <a:r>
              <a:rPr lang="en-US" sz="2100" dirty="0"/>
              <a:t>traces-32/traces.otf2 job1 32 1</a:t>
            </a:r>
          </a:p>
          <a:p>
            <a:endParaRPr lang="en-US" sz="2100" dirty="0"/>
          </a:p>
        </p:txBody>
      </p:sp>
    </p:spTree>
    <p:extLst>
      <p:ext uri="{BB962C8B-B14F-4D97-AF65-F5344CB8AC3E}">
        <p14:creationId xmlns:p14="http://schemas.microsoft.com/office/powerpoint/2010/main" val="16098511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TraceR </a:t>
            </a:r>
            <a:r>
              <a:rPr lang="en-US" dirty="0" err="1"/>
              <a:t>config</a:t>
            </a:r>
            <a:r>
              <a:rPr lang="en-US" dirty="0"/>
              <a:t> file (2/2)</a:t>
            </a:r>
          </a:p>
        </p:txBody>
      </p:sp>
      <p:sp>
        <p:nvSpPr>
          <p:cNvPr id="3" name="Content Placeholder 2"/>
          <p:cNvSpPr>
            <a:spLocks noGrp="1"/>
          </p:cNvSpPr>
          <p:nvPr>
            <p:ph idx="1"/>
          </p:nvPr>
        </p:nvSpPr>
        <p:spPr/>
        <p:txBody>
          <a:bodyPr/>
          <a:lstStyle/>
          <a:p>
            <a:r>
              <a:rPr lang="en-US" dirty="0"/>
              <a:t>At the end of file, </a:t>
            </a:r>
          </a:p>
          <a:p>
            <a:r>
              <a:rPr lang="en-US" dirty="0"/>
              <a:t>E &lt;job id&gt; </a:t>
            </a:r>
            <a:r>
              <a:rPr lang="en-US" dirty="0" err="1"/>
              <a:t>scale_all</a:t>
            </a:r>
            <a:r>
              <a:rPr lang="en-US" dirty="0"/>
              <a:t> &lt;scale factor&gt;</a:t>
            </a:r>
          </a:p>
          <a:p>
            <a:pPr lvl="1"/>
            <a:r>
              <a:rPr lang="en-US" dirty="0"/>
              <a:t>Inverse scales computation time by the given factor</a:t>
            </a:r>
          </a:p>
          <a:p>
            <a:pPr lvl="1"/>
            <a:r>
              <a:rPr lang="en-US" dirty="0"/>
              <a:t>E.g. : E 0 </a:t>
            </a:r>
            <a:r>
              <a:rPr lang="en-US" dirty="0" err="1"/>
              <a:t>scale_all</a:t>
            </a:r>
            <a:r>
              <a:rPr lang="en-US" dirty="0"/>
              <a:t> 40 </a:t>
            </a:r>
          </a:p>
          <a:p>
            <a:r>
              <a:rPr lang="en-US" dirty="0"/>
              <a:t>S &lt;job id&gt; &lt;</a:t>
            </a:r>
            <a:r>
              <a:rPr lang="en-US" dirty="0" err="1"/>
              <a:t>msg</a:t>
            </a:r>
            <a:r>
              <a:rPr lang="en-US" dirty="0"/>
              <a:t> size&gt; &lt;replace by&gt;</a:t>
            </a:r>
          </a:p>
          <a:p>
            <a:pPr lvl="1"/>
            <a:r>
              <a:rPr lang="en-US" dirty="0"/>
              <a:t>Change the size of message</a:t>
            </a:r>
          </a:p>
          <a:p>
            <a:pPr lvl="1"/>
            <a:r>
              <a:rPr lang="en-US" dirty="0"/>
              <a:t>Under review, to be merged</a:t>
            </a:r>
          </a:p>
          <a:p>
            <a:endParaRPr lang="en-US" dirty="0"/>
          </a:p>
        </p:txBody>
      </p:sp>
      <p:sp>
        <p:nvSpPr>
          <p:cNvPr id="5" name="Slide Number Placeholder 4"/>
          <p:cNvSpPr>
            <a:spLocks noGrp="1"/>
          </p:cNvSpPr>
          <p:nvPr>
            <p:ph type="sldNum" sz="quarter" idx="13"/>
          </p:nvPr>
        </p:nvSpPr>
        <p:spPr/>
        <p:txBody>
          <a:bodyPr/>
          <a:lstStyle/>
          <a:p>
            <a:fld id="{6F1881F0-723C-C24D-920A-F22FC3461A40}" type="slidenum">
              <a:rPr lang="en-US" smtClean="0"/>
              <a:t>122</a:t>
            </a:fld>
            <a:endParaRPr lang="en-US"/>
          </a:p>
        </p:txBody>
      </p:sp>
    </p:spTree>
    <p:extLst>
      <p:ext uri="{BB962C8B-B14F-4D97-AF65-F5344CB8AC3E}">
        <p14:creationId xmlns:p14="http://schemas.microsoft.com/office/powerpoint/2010/main" val="6210027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output</a:t>
            </a:r>
          </a:p>
        </p:txBody>
      </p:sp>
      <p:sp>
        <p:nvSpPr>
          <p:cNvPr id="3" name="Content Placeholder 2"/>
          <p:cNvSpPr>
            <a:spLocks noGrp="1"/>
          </p:cNvSpPr>
          <p:nvPr>
            <p:ph idx="1"/>
          </p:nvPr>
        </p:nvSpPr>
        <p:spPr/>
        <p:txBody>
          <a:bodyPr>
            <a:normAutofit fontScale="85000" lnSpcReduction="20000"/>
          </a:bodyPr>
          <a:lstStyle/>
          <a:p>
            <a:pPr marL="0" indent="0">
              <a:buNone/>
            </a:pPr>
            <a:r>
              <a:rPr lang="is-IS" dirty="0"/>
              <a:t>PE0 - LP_GID:0 : START SIMULATION, TASKS COUNT: 245611, FIRST TASK: 0, RUN TIME TILL NOW=70.000000 s, CURRENT SIM TIME 1.005877</a:t>
            </a:r>
          </a:p>
          <a:p>
            <a:pPr marL="0" indent="0">
              <a:buNone/>
            </a:pPr>
            <a:r>
              <a:rPr lang="is-IS" dirty="0"/>
              <a:t>[ 0 0 : time at task 0/245611 0.000000 ]                                         </a:t>
            </a:r>
          </a:p>
          <a:p>
            <a:pPr marL="0" indent="0">
              <a:buNone/>
            </a:pPr>
            <a:r>
              <a:rPr lang="is-IS" dirty="0"/>
              <a:t>[ 0 0 : Begin TRACER_WallTime_MainLoop 0.000001 ]                                </a:t>
            </a:r>
          </a:p>
          <a:p>
            <a:pPr marL="0" indent="0">
              <a:buNone/>
            </a:pPr>
            <a:r>
              <a:rPr lang="is-IS" dirty="0"/>
              <a:t>[ 0 0 : time at task 100/245611 0.000663 ]                                       </a:t>
            </a:r>
          </a:p>
          <a:p>
            <a:pPr marL="0" indent="0">
              <a:buNone/>
            </a:pPr>
            <a:r>
              <a:rPr lang="is-IS" dirty="0"/>
              <a:t>[ 0 0 : Begin TRACER_WallTime_NextTrajec 0.001175 ]                              </a:t>
            </a:r>
          </a:p>
          <a:p>
            <a:pPr marL="0" indent="0">
              <a:buNone/>
            </a:pPr>
            <a:r>
              <a:rPr lang="is-IS" dirty="0"/>
              <a:t>[ 0 0 : time at task 200/245611 0.003104 ]       </a:t>
            </a:r>
          </a:p>
          <a:p>
            <a:pPr marL="0" indent="0">
              <a:buNone/>
            </a:pPr>
            <a:r>
              <a:rPr lang="is-IS" dirty="0"/>
              <a:t>….</a:t>
            </a:r>
            <a:endParaRPr lang="de-DE" dirty="0"/>
          </a:p>
          <a:p>
            <a:pPr marL="0" indent="0">
              <a:buNone/>
            </a:pPr>
            <a:r>
              <a:rPr lang="is-IS" dirty="0"/>
              <a:t>….</a:t>
            </a:r>
            <a:endParaRPr lang="de-DE" dirty="0"/>
          </a:p>
          <a:p>
            <a:pPr marL="0" indent="0">
              <a:buNone/>
            </a:pPr>
            <a:r>
              <a:rPr lang="de-DE" dirty="0"/>
              <a:t>[ 0 0 : time at </a:t>
            </a:r>
            <a:r>
              <a:rPr lang="de-DE" dirty="0" err="1"/>
              <a:t>task</a:t>
            </a:r>
            <a:r>
              <a:rPr lang="de-DE" dirty="0"/>
              <a:t> 245600/245611 1.485123 ]     </a:t>
            </a:r>
          </a:p>
          <a:p>
            <a:pPr marL="0" indent="0">
              <a:buNone/>
            </a:pPr>
            <a:r>
              <a:rPr lang="de-DE" dirty="0"/>
              <a:t>[ 0 0 : End </a:t>
            </a:r>
            <a:r>
              <a:rPr lang="de-DE" dirty="0" err="1"/>
              <a:t>TRACER_WallTime_NextTrajec</a:t>
            </a:r>
            <a:r>
              <a:rPr lang="de-DE" dirty="0"/>
              <a:t> 1.485264 ] </a:t>
            </a:r>
          </a:p>
          <a:p>
            <a:pPr marL="0" indent="0">
              <a:buNone/>
            </a:pPr>
            <a:r>
              <a:rPr lang="de-DE" dirty="0"/>
              <a:t>[ 0 0 : End </a:t>
            </a:r>
            <a:r>
              <a:rPr lang="de-DE" dirty="0" err="1"/>
              <a:t>TRACER_WallTime_MainLoop</a:t>
            </a:r>
            <a:r>
              <a:rPr lang="de-DE" dirty="0"/>
              <a:t> 1.485265 ]   </a:t>
            </a:r>
          </a:p>
          <a:p>
            <a:pPr marL="0" indent="0">
              <a:buNone/>
            </a:pPr>
            <a:r>
              <a:rPr lang="is-IS" dirty="0"/>
              <a:t>                                </a:t>
            </a:r>
          </a:p>
        </p:txBody>
      </p:sp>
      <p:sp>
        <p:nvSpPr>
          <p:cNvPr id="5" name="Slide Number Placeholder 4"/>
          <p:cNvSpPr>
            <a:spLocks noGrp="1"/>
          </p:cNvSpPr>
          <p:nvPr>
            <p:ph type="sldNum" sz="quarter" idx="13"/>
          </p:nvPr>
        </p:nvSpPr>
        <p:spPr/>
        <p:txBody>
          <a:bodyPr/>
          <a:lstStyle/>
          <a:p>
            <a:fld id="{6F1881F0-723C-C24D-920A-F22FC3461A40}" type="slidenum">
              <a:rPr lang="en-US" smtClean="0"/>
              <a:t>123</a:t>
            </a:fld>
            <a:endParaRPr lang="en-US"/>
          </a:p>
        </p:txBody>
      </p:sp>
    </p:spTree>
    <p:extLst>
      <p:ext uri="{BB962C8B-B14F-4D97-AF65-F5344CB8AC3E}">
        <p14:creationId xmlns:p14="http://schemas.microsoft.com/office/powerpoint/2010/main" val="4228797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Case studies with codes-tracer</a:t>
            </a:r>
          </a:p>
        </p:txBody>
      </p:sp>
    </p:spTree>
    <p:extLst>
      <p:ext uri="{BB962C8B-B14F-4D97-AF65-F5344CB8AC3E}">
        <p14:creationId xmlns:p14="http://schemas.microsoft.com/office/powerpoint/2010/main" val="1815100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a:xfrm>
            <a:off x="8610601" y="4867275"/>
            <a:ext cx="384175" cy="273844"/>
          </a:xfrm>
          <a:prstGeom prst="rect">
            <a:avLst/>
          </a:prstGeom>
        </p:spPr>
        <p:txBody>
          <a:bodyPr/>
          <a:lstStyle/>
          <a:p>
            <a:fld id="{AEFAAC5A-9C4F-4278-920D-DF2BAB595749}" type="slidenum">
              <a:rPr lang="en-US" smtClean="0"/>
              <a:pPr/>
              <a:t>125</a:t>
            </a:fld>
            <a:endParaRPr lang="en-US" dirty="0"/>
          </a:p>
        </p:txBody>
      </p:sp>
      <p:sp>
        <p:nvSpPr>
          <p:cNvPr id="7" name="Content Placeholder 5"/>
          <p:cNvSpPr txBox="1">
            <a:spLocks/>
          </p:cNvSpPr>
          <p:nvPr/>
        </p:nvSpPr>
        <p:spPr>
          <a:xfrm>
            <a:off x="242246" y="834876"/>
            <a:ext cx="8520754" cy="1656892"/>
          </a:xfrm>
          <a:prstGeom prst="rect">
            <a:avLst/>
          </a:prstGeom>
        </p:spPr>
        <p:txBody>
          <a:bodyPr vert="horz" lIns="0" tIns="0" rIns="0" bIns="45720" rtlCol="0">
            <a:normAutofit fontScale="92500" lnSpcReduction="20000"/>
          </a:bodyPr>
          <a:lst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3363" indent="-233363">
              <a:spcBef>
                <a:spcPts val="0"/>
              </a:spcBef>
              <a:buClr>
                <a:schemeClr val="accent4">
                  <a:lumMod val="75000"/>
                </a:schemeClr>
              </a:buClr>
              <a:buSzPct val="100000"/>
              <a:buFont typeface="Wingdings" charset="2"/>
              <a:buChar char="§"/>
            </a:pPr>
            <a:r>
              <a:rPr lang="en-US" dirty="0">
                <a:solidFill>
                  <a:srgbClr val="151515"/>
                </a:solidFill>
                <a:cs typeface="Arial" charset="0"/>
              </a:rPr>
              <a:t>Quantify the effectiveness of multiple network rails in increasing network performance</a:t>
            </a:r>
          </a:p>
          <a:p>
            <a:pPr marL="233363" indent="-233363">
              <a:spcBef>
                <a:spcPts val="0"/>
              </a:spcBef>
              <a:buClr>
                <a:schemeClr val="accent4">
                  <a:lumMod val="75000"/>
                </a:schemeClr>
              </a:buClr>
              <a:buSzPct val="100000"/>
              <a:buFont typeface="Wingdings" charset="2"/>
              <a:buChar char="§"/>
            </a:pPr>
            <a:r>
              <a:rPr lang="en-US" dirty="0">
                <a:solidFill>
                  <a:srgbClr val="151515"/>
                </a:solidFill>
                <a:cs typeface="Arial" charset="0"/>
              </a:rPr>
              <a:t>Evaluate job placement methodologies and routing choices to maximize the throughput of a multi-rail fat-tree network</a:t>
            </a:r>
          </a:p>
          <a:p>
            <a:pPr marL="233363" indent="-233363">
              <a:spcBef>
                <a:spcPts val="0"/>
              </a:spcBef>
              <a:buClr>
                <a:schemeClr val="accent4">
                  <a:lumMod val="75000"/>
                </a:schemeClr>
              </a:buClr>
              <a:buSzPct val="100000"/>
              <a:buFont typeface="Wingdings" charset="2"/>
              <a:buChar char="§"/>
            </a:pPr>
            <a:r>
              <a:rPr lang="en-US" dirty="0">
                <a:solidFill>
                  <a:srgbClr val="151515"/>
                </a:solidFill>
                <a:cs typeface="Arial" charset="0"/>
              </a:rPr>
              <a:t>Investigate network performance gains offered by multiple rails in response to increased compute performance of high-density compute nodes</a:t>
            </a:r>
          </a:p>
          <a:p>
            <a:pPr marL="233363" indent="-233363">
              <a:spcBef>
                <a:spcPts val="0"/>
              </a:spcBef>
              <a:buClr>
                <a:schemeClr val="accent4">
                  <a:lumMod val="75000"/>
                </a:schemeClr>
              </a:buClr>
              <a:buSzPct val="100000"/>
              <a:buFont typeface="Wingdings" charset="2"/>
              <a:buChar char="§"/>
            </a:pPr>
            <a:r>
              <a:rPr lang="en-US" dirty="0">
                <a:solidFill>
                  <a:srgbClr val="151515"/>
                </a:solidFill>
                <a:cs typeface="Arial" charset="0"/>
              </a:rPr>
              <a:t>Improve routing, injection and job allocation design choices of multi-rail fat-tree networks to maximize individual application and system wide performance</a:t>
            </a:r>
          </a:p>
          <a:p>
            <a:pPr marL="233363" indent="-233363">
              <a:spcBef>
                <a:spcPts val="0"/>
              </a:spcBef>
              <a:buClr>
                <a:schemeClr val="accent4">
                  <a:lumMod val="75000"/>
                </a:schemeClr>
              </a:buClr>
              <a:buSzPct val="100000"/>
              <a:buFont typeface="Wingdings" charset="2"/>
              <a:buChar char="§"/>
            </a:pPr>
            <a:endParaRPr lang="en-US" dirty="0">
              <a:solidFill>
                <a:srgbClr val="151515"/>
              </a:solidFill>
              <a:cs typeface="Arial" charset="0"/>
            </a:endParaRPr>
          </a:p>
          <a:p>
            <a:pPr marL="233363" indent="-233363">
              <a:spcBef>
                <a:spcPts val="0"/>
              </a:spcBef>
              <a:buClr>
                <a:schemeClr val="accent4">
                  <a:lumMod val="75000"/>
                </a:schemeClr>
              </a:buClr>
              <a:buSzPct val="100000"/>
              <a:buFont typeface="Wingdings" charset="2"/>
              <a:buChar char="§"/>
            </a:pPr>
            <a:endParaRPr lang="en-US" dirty="0">
              <a:solidFill>
                <a:srgbClr val="151515"/>
              </a:solidFill>
              <a:cs typeface="Arial" charset="0"/>
            </a:endParaRPr>
          </a:p>
        </p:txBody>
      </p:sp>
      <p:sp>
        <p:nvSpPr>
          <p:cNvPr id="9" name="Content Placeholder 5"/>
          <p:cNvSpPr txBox="1">
            <a:spLocks/>
          </p:cNvSpPr>
          <p:nvPr/>
        </p:nvSpPr>
        <p:spPr bwMode="auto">
          <a:xfrm>
            <a:off x="4822206" y="3748134"/>
            <a:ext cx="4321795" cy="1259319"/>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R="0" lvl="0" algn="l" defTabSz="914400" rtl="0" eaLnBrk="0" fontAlgn="base" latinLnBrk="0" hangingPunct="0">
              <a:lnSpc>
                <a:spcPct val="90000"/>
              </a:lnSpc>
              <a:spcAft>
                <a:spcPct val="0"/>
              </a:spcAft>
              <a:buClr>
                <a:schemeClr val="accent4">
                  <a:lumMod val="75000"/>
                </a:schemeClr>
              </a:buClr>
              <a:buSzPct val="100000"/>
              <a:tabLst/>
              <a:defRPr/>
            </a:pPr>
            <a:r>
              <a:rPr lang="en-US" sz="1400" b="1" noProof="0" dirty="0">
                <a:cs typeface="Arial" pitchFamily="34" charset="0"/>
              </a:rPr>
              <a:t>Related papers</a:t>
            </a:r>
          </a:p>
          <a:p>
            <a:pPr marL="233363" indent="-233363" eaLnBrk="0" fontAlgn="base" hangingPunct="0">
              <a:lnSpc>
                <a:spcPct val="90000"/>
              </a:lnSpc>
              <a:spcAft>
                <a:spcPct val="0"/>
              </a:spcAft>
              <a:buClr>
                <a:schemeClr val="accent4">
                  <a:lumMod val="75000"/>
                </a:schemeClr>
              </a:buClr>
              <a:buSzPct val="100000"/>
              <a:buFont typeface="Wingdings" charset="2"/>
              <a:buChar char="§"/>
              <a:defRPr/>
            </a:pPr>
            <a:r>
              <a:rPr lang="en-US" sz="1400" dirty="0">
                <a:cs typeface="Arial" pitchFamily="34" charset="0"/>
              </a:rPr>
              <a:t>Jain et al. </a:t>
            </a:r>
            <a:r>
              <a:rPr lang="en-US" sz="1400" dirty="0"/>
              <a:t>Predicting the Performance Impact of Different Fat-Tree Configurations (To appear in Supercomputing 2017)</a:t>
            </a:r>
            <a:endParaRPr lang="en-US" sz="1400" dirty="0">
              <a:cs typeface="Arial" pitchFamily="34" charset="0"/>
            </a:endParaRPr>
          </a:p>
          <a:p>
            <a:pPr marL="233363" lvl="0" indent="-233363" eaLnBrk="0" fontAlgn="base" hangingPunct="0">
              <a:lnSpc>
                <a:spcPct val="90000"/>
              </a:lnSpc>
              <a:spcAft>
                <a:spcPct val="0"/>
              </a:spcAft>
              <a:buClr>
                <a:schemeClr val="accent4">
                  <a:lumMod val="75000"/>
                </a:schemeClr>
              </a:buClr>
              <a:buSzPct val="100000"/>
              <a:buFont typeface="Wingdings" charset="2"/>
              <a:buChar char="§"/>
              <a:defRPr/>
            </a:pPr>
            <a:r>
              <a:rPr lang="en-US" sz="1400" dirty="0">
                <a:cs typeface="Arial" pitchFamily="34" charset="0"/>
              </a:rPr>
              <a:t>Wolfe et al. Preliminary Performance Analysis of Multi-Rail Fat-tree Networks (CCGRID 2017)</a:t>
            </a:r>
          </a:p>
        </p:txBody>
      </p:sp>
      <p:sp>
        <p:nvSpPr>
          <p:cNvPr id="32" name="Rectangle 9"/>
          <p:cNvSpPr>
            <a:spLocks noChangeArrowheads="1"/>
          </p:cNvSpPr>
          <p:nvPr/>
        </p:nvSpPr>
        <p:spPr bwMode="auto">
          <a:xfrm>
            <a:off x="441895" y="2438700"/>
            <a:ext cx="4240696" cy="344488"/>
          </a:xfrm>
          <a:prstGeom prst="rect">
            <a:avLst/>
          </a:prstGeom>
          <a:noFill/>
          <a:ln w="15875">
            <a:noFill/>
            <a:miter lim="800000"/>
            <a:headEnd/>
            <a:tailEnd/>
          </a:ln>
        </p:spPr>
        <p:txBody>
          <a:bodyPr anchor="ctr"/>
          <a:lstStyle/>
          <a:p>
            <a:pPr marL="173038" indent="-173038" algn="ctr" eaLnBrk="0" hangingPunct="0">
              <a:lnSpc>
                <a:spcPct val="90000"/>
              </a:lnSpc>
              <a:spcBef>
                <a:spcPct val="60000"/>
              </a:spcBef>
              <a:buClr>
                <a:srgbClr val="FFFF99"/>
              </a:buClr>
              <a:buFont typeface="Symbol" pitchFamily="18" charset="2"/>
              <a:buNone/>
            </a:pPr>
            <a:r>
              <a:rPr lang="en-US" sz="1200" dirty="0">
                <a:solidFill>
                  <a:schemeClr val="tx2">
                    <a:lumMod val="50000"/>
                  </a:schemeClr>
                </a:solidFill>
              </a:rPr>
              <a:t>Fat-tree strong scaling rail performance</a:t>
            </a:r>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4908" t="3261" r="7315" b="3941"/>
          <a:stretch/>
        </p:blipFill>
        <p:spPr>
          <a:xfrm>
            <a:off x="268152" y="2728651"/>
            <a:ext cx="3185380" cy="1834499"/>
          </a:xfrm>
          <a:prstGeom prst="rect">
            <a:avLst/>
          </a:prstGeom>
        </p:spPr>
      </p:pic>
      <p:pic>
        <p:nvPicPr>
          <p:cNvPr id="17" name="Picture 16"/>
          <p:cNvPicPr>
            <a:picLocks noChangeAspect="1"/>
          </p:cNvPicPr>
          <p:nvPr/>
        </p:nvPicPr>
        <p:blipFill rotWithShape="1">
          <a:blip r:embed="rId4"/>
          <a:srcRect l="70478" t="57704" r="10772" b="22501"/>
          <a:stretch/>
        </p:blipFill>
        <p:spPr>
          <a:xfrm>
            <a:off x="3610316" y="3748133"/>
            <a:ext cx="732881" cy="576948"/>
          </a:xfrm>
          <a:prstGeom prst="rect">
            <a:avLst/>
          </a:prstGeom>
          <a:ln>
            <a:solidFill>
              <a:schemeClr val="tx1"/>
            </a:solidFill>
          </a:ln>
        </p:spPr>
      </p:pic>
      <p:sp>
        <p:nvSpPr>
          <p:cNvPr id="24" name="Content Placeholder 5"/>
          <p:cNvSpPr txBox="1">
            <a:spLocks/>
          </p:cNvSpPr>
          <p:nvPr/>
        </p:nvSpPr>
        <p:spPr>
          <a:xfrm>
            <a:off x="3439235" y="2880493"/>
            <a:ext cx="1255232" cy="737269"/>
          </a:xfrm>
          <a:prstGeom prst="rect">
            <a:avLst/>
          </a:prstGeom>
        </p:spPr>
        <p:txBody>
          <a:bodyPr vert="horz" lIns="0" tIns="0" rIns="0" bIns="45720" rtlCol="0">
            <a:noAutofit/>
          </a:bodyPr>
          <a:lst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buClr>
                <a:schemeClr val="accent4">
                  <a:lumMod val="75000"/>
                </a:schemeClr>
              </a:buClr>
              <a:buSzPct val="100000"/>
            </a:pPr>
            <a:r>
              <a:rPr lang="en-US" sz="1100" dirty="0">
                <a:solidFill>
                  <a:schemeClr val="tx1"/>
                </a:solidFill>
                <a:cs typeface="Arial" charset="0"/>
              </a:rPr>
              <a:t>Multi-application workload</a:t>
            </a:r>
          </a:p>
          <a:p>
            <a:pPr>
              <a:spcBef>
                <a:spcPts val="0"/>
              </a:spcBef>
              <a:buClr>
                <a:schemeClr val="accent4">
                  <a:lumMod val="75000"/>
                </a:schemeClr>
              </a:buClr>
              <a:buSzPct val="100000"/>
            </a:pPr>
            <a:r>
              <a:rPr lang="en-US" sz="1100" dirty="0">
                <a:solidFill>
                  <a:schemeClr val="tx1"/>
                </a:solidFill>
                <a:cs typeface="Arial" charset="0"/>
              </a:rPr>
              <a:t>Linear system improvement</a:t>
            </a:r>
          </a:p>
        </p:txBody>
      </p:sp>
      <p:sp>
        <p:nvSpPr>
          <p:cNvPr id="13" name="Title 1"/>
          <p:cNvSpPr txBox="1">
            <a:spLocks/>
          </p:cNvSpPr>
          <p:nvPr/>
        </p:nvSpPr>
        <p:spPr>
          <a:xfrm>
            <a:off x="457200" y="205978"/>
            <a:ext cx="8826500" cy="708422"/>
          </a:xfrm>
          <a:prstGeom prst="rect">
            <a:avLst/>
          </a:prstGeom>
        </p:spPr>
        <p:txBody>
          <a:bodyPr/>
          <a:lstStyle>
            <a:lvl1pPr algn="l" rtl="0" eaLnBrk="1" fontAlgn="base" hangingPunct="1">
              <a:spcBef>
                <a:spcPct val="0"/>
              </a:spcBef>
              <a:spcAft>
                <a:spcPct val="0"/>
              </a:spcAft>
              <a:defRPr sz="2600" b="1">
                <a:solidFill>
                  <a:schemeClr val="tx2"/>
                </a:solidFill>
                <a:latin typeface="+mj-lt"/>
                <a:ea typeface="+mj-ea"/>
                <a:cs typeface="+mj-cs"/>
              </a:defRPr>
            </a:lvl1pPr>
            <a:lvl2pPr algn="l" rtl="0" eaLnBrk="1" fontAlgn="base" hangingPunct="1">
              <a:spcBef>
                <a:spcPct val="0"/>
              </a:spcBef>
              <a:spcAft>
                <a:spcPct val="0"/>
              </a:spcAft>
              <a:defRPr sz="2600" b="1">
                <a:solidFill>
                  <a:schemeClr val="tx2"/>
                </a:solidFill>
                <a:latin typeface="Trebuchet MS" pitchFamily="34" charset="0"/>
              </a:defRPr>
            </a:lvl2pPr>
            <a:lvl3pPr algn="l" rtl="0" eaLnBrk="1" fontAlgn="base" hangingPunct="1">
              <a:spcBef>
                <a:spcPct val="0"/>
              </a:spcBef>
              <a:spcAft>
                <a:spcPct val="0"/>
              </a:spcAft>
              <a:defRPr sz="2600" b="1">
                <a:solidFill>
                  <a:schemeClr val="tx2"/>
                </a:solidFill>
                <a:latin typeface="Trebuchet MS" pitchFamily="34" charset="0"/>
              </a:defRPr>
            </a:lvl3pPr>
            <a:lvl4pPr algn="l" rtl="0" eaLnBrk="1" fontAlgn="base" hangingPunct="1">
              <a:spcBef>
                <a:spcPct val="0"/>
              </a:spcBef>
              <a:spcAft>
                <a:spcPct val="0"/>
              </a:spcAft>
              <a:defRPr sz="2600" b="1">
                <a:solidFill>
                  <a:schemeClr val="tx2"/>
                </a:solidFill>
                <a:latin typeface="Trebuchet MS" pitchFamily="34" charset="0"/>
              </a:defRPr>
            </a:lvl4pPr>
            <a:lvl5pPr algn="l" rtl="0" eaLnBrk="1" fontAlgn="base" hangingPunct="1">
              <a:spcBef>
                <a:spcPct val="0"/>
              </a:spcBef>
              <a:spcAft>
                <a:spcPct val="0"/>
              </a:spcAft>
              <a:defRPr sz="2600" b="1">
                <a:solidFill>
                  <a:schemeClr val="tx2"/>
                </a:solidFill>
                <a:latin typeface="Trebuchet MS" pitchFamily="34" charset="0"/>
              </a:defRPr>
            </a:lvl5pPr>
            <a:lvl6pPr marL="457200" algn="l" rtl="0" eaLnBrk="1" fontAlgn="base" hangingPunct="1">
              <a:spcBef>
                <a:spcPct val="0"/>
              </a:spcBef>
              <a:spcAft>
                <a:spcPct val="0"/>
              </a:spcAft>
              <a:defRPr sz="2600" b="1">
                <a:solidFill>
                  <a:schemeClr val="tx2"/>
                </a:solidFill>
                <a:latin typeface="Trebuchet MS" pitchFamily="34" charset="0"/>
              </a:defRPr>
            </a:lvl6pPr>
            <a:lvl7pPr marL="914400" algn="l" rtl="0" eaLnBrk="1" fontAlgn="base" hangingPunct="1">
              <a:spcBef>
                <a:spcPct val="0"/>
              </a:spcBef>
              <a:spcAft>
                <a:spcPct val="0"/>
              </a:spcAft>
              <a:defRPr sz="2600" b="1">
                <a:solidFill>
                  <a:schemeClr val="tx2"/>
                </a:solidFill>
                <a:latin typeface="Trebuchet MS" pitchFamily="34" charset="0"/>
              </a:defRPr>
            </a:lvl7pPr>
            <a:lvl8pPr marL="1371600" algn="l" rtl="0" eaLnBrk="1" fontAlgn="base" hangingPunct="1">
              <a:spcBef>
                <a:spcPct val="0"/>
              </a:spcBef>
              <a:spcAft>
                <a:spcPct val="0"/>
              </a:spcAft>
              <a:defRPr sz="2600" b="1">
                <a:solidFill>
                  <a:schemeClr val="tx2"/>
                </a:solidFill>
                <a:latin typeface="Trebuchet MS" pitchFamily="34" charset="0"/>
              </a:defRPr>
            </a:lvl8pPr>
            <a:lvl9pPr marL="1828800" algn="l" rtl="0" eaLnBrk="1" fontAlgn="base" hangingPunct="1">
              <a:spcBef>
                <a:spcPct val="0"/>
              </a:spcBef>
              <a:spcAft>
                <a:spcPct val="0"/>
              </a:spcAft>
              <a:defRPr sz="2600" b="1">
                <a:solidFill>
                  <a:schemeClr val="tx2"/>
                </a:solidFill>
                <a:latin typeface="Trebuchet MS" pitchFamily="34" charset="0"/>
              </a:defRPr>
            </a:lvl9pPr>
          </a:lstStyle>
          <a:p>
            <a:r>
              <a:rPr lang="en-US" dirty="0"/>
              <a:t>Evaluating Methods for Effective Fat-tree Utilization</a:t>
            </a:r>
          </a:p>
        </p:txBody>
      </p:sp>
    </p:spTree>
    <p:extLst>
      <p:ext uri="{BB962C8B-B14F-4D97-AF65-F5344CB8AC3E}">
        <p14:creationId xmlns:p14="http://schemas.microsoft.com/office/powerpoint/2010/main" val="12320053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9" name="Shape 79"/>
          <p:cNvSpPr txBox="1">
            <a:spLocks noGrp="1"/>
          </p:cNvSpPr>
          <p:nvPr>
            <p:ph type="title"/>
          </p:nvPr>
        </p:nvSpPr>
        <p:spPr>
          <a:xfrm>
            <a:off x="123150" y="14306"/>
            <a:ext cx="8897700" cy="546075"/>
          </a:xfrm>
          <a:prstGeom prst="rect">
            <a:avLst/>
          </a:prstGeom>
          <a:noFill/>
          <a:ln>
            <a:noFill/>
          </a:ln>
        </p:spPr>
        <p:txBody>
          <a:bodyPr lIns="91150" tIns="45575" rIns="91150" bIns="45575" anchor="ctr" anchorCtr="0">
            <a:noAutofit/>
          </a:bodyPr>
          <a:lstStyle/>
          <a:p>
            <a:r>
              <a:rPr lang="en-US" sz="2400" dirty="0"/>
              <a:t>Visualizing HPC Interconnect Performance</a:t>
            </a:r>
          </a:p>
        </p:txBody>
      </p:sp>
      <p:sp>
        <p:nvSpPr>
          <p:cNvPr id="82" name="Shape 82"/>
          <p:cNvSpPr txBox="1"/>
          <p:nvPr/>
        </p:nvSpPr>
        <p:spPr>
          <a:xfrm>
            <a:off x="4826000" y="3931200"/>
            <a:ext cx="4194850" cy="1624500"/>
          </a:xfrm>
          <a:prstGeom prst="rect">
            <a:avLst/>
          </a:prstGeom>
          <a:noFill/>
          <a:ln>
            <a:noFill/>
          </a:ln>
        </p:spPr>
        <p:txBody>
          <a:bodyPr lIns="91425" tIns="91425" rIns="91425" bIns="91425" anchor="t" anchorCtr="0">
            <a:noAutofit/>
          </a:bodyPr>
          <a:lstStyle/>
          <a:p>
            <a:pPr marL="285750" lvl="0" indent="-285750">
              <a:buFont typeface="Arial"/>
              <a:buChar char="•"/>
            </a:pPr>
            <a:r>
              <a:rPr lang="en-US" sz="1400" i="1" dirty="0"/>
              <a:t>K. Li, M. Mubarak, R. Ross et al. </a:t>
            </a:r>
            <a:r>
              <a:rPr lang="en-US" sz="1400" b="1" i="1" dirty="0"/>
              <a:t>“Visual Analytics Techniques for Exploring the Design-space of large-scale high-radix networks”</a:t>
            </a:r>
            <a:r>
              <a:rPr lang="en-US" sz="1400" i="1" dirty="0"/>
              <a:t>, to appear in IEEE Cluster 2017</a:t>
            </a:r>
            <a:endParaRPr sz="1400" b="1" dirty="0">
              <a:solidFill>
                <a:schemeClr val="dk1"/>
              </a:solidFill>
              <a:latin typeface="Calibri"/>
              <a:ea typeface="Calibri"/>
              <a:cs typeface="Calibri"/>
              <a:sym typeface="Calibri"/>
            </a:endParaRPr>
          </a:p>
          <a:p>
            <a:pPr lvl="0">
              <a:spcBef>
                <a:spcPts val="0"/>
              </a:spcBef>
              <a:buNone/>
            </a:pPr>
            <a:endParaRPr dirty="0"/>
          </a:p>
        </p:txBody>
      </p:sp>
      <p:sp>
        <p:nvSpPr>
          <p:cNvPr id="14" name="Shape 80"/>
          <p:cNvSpPr txBox="1"/>
          <p:nvPr/>
        </p:nvSpPr>
        <p:spPr>
          <a:xfrm>
            <a:off x="236300" y="2500869"/>
            <a:ext cx="8784550" cy="546075"/>
          </a:xfrm>
          <a:prstGeom prst="rect">
            <a:avLst/>
          </a:prstGeom>
          <a:noFill/>
          <a:ln>
            <a:noFill/>
          </a:ln>
        </p:spPr>
        <p:txBody>
          <a:bodyPr lIns="91425" tIns="45700" rIns="91425" bIns="45700" anchor="t" anchorCtr="0">
            <a:noAutofit/>
          </a:bodyPr>
          <a:lstStyle/>
          <a:p>
            <a:pPr marL="0" marR="0" lvl="0" indent="0" algn="just" rtl="0">
              <a:spcBef>
                <a:spcPts val="0"/>
              </a:spcBef>
              <a:buSzPct val="25000"/>
              <a:buNone/>
            </a:pPr>
            <a:r>
              <a:rPr lang="en" sz="1400" dirty="0">
                <a:latin typeface="Calibri"/>
                <a:ea typeface="Calibri"/>
                <a:cs typeface="Calibri"/>
                <a:sym typeface="Calibri"/>
              </a:rPr>
              <a:t>Comparing </a:t>
            </a:r>
            <a:r>
              <a:rPr lang="en-US" sz="1400" dirty="0">
                <a:latin typeface="Calibri"/>
                <a:ea typeface="Calibri"/>
                <a:cs typeface="Calibri"/>
                <a:sym typeface="Calibri"/>
              </a:rPr>
              <a:t>job placement schemes</a:t>
            </a:r>
            <a:r>
              <a:rPr lang="en" sz="1400" dirty="0">
                <a:latin typeface="Calibri"/>
                <a:ea typeface="Calibri"/>
                <a:cs typeface="Calibri"/>
                <a:sym typeface="Calibri"/>
              </a:rPr>
              <a:t> using the CODES simulation </a:t>
            </a:r>
            <a:r>
              <a:rPr lang="en-US" sz="1400" dirty="0">
                <a:latin typeface="Calibri"/>
                <a:ea typeface="Calibri"/>
                <a:cs typeface="Calibri"/>
                <a:sym typeface="Calibri"/>
              </a:rPr>
              <a:t>framework </a:t>
            </a:r>
            <a:r>
              <a:rPr lang="en" sz="1400" dirty="0">
                <a:latin typeface="Calibri"/>
                <a:ea typeface="Calibri"/>
                <a:cs typeface="Calibri"/>
                <a:sym typeface="Calibri"/>
              </a:rPr>
              <a:t>of </a:t>
            </a:r>
            <a:r>
              <a:rPr lang="en-US" sz="1400" dirty="0">
                <a:latin typeface="Calibri"/>
                <a:ea typeface="Calibri"/>
                <a:cs typeface="Calibri"/>
                <a:sym typeface="Calibri"/>
              </a:rPr>
              <a:t>the high-radix d</a:t>
            </a:r>
            <a:r>
              <a:rPr lang="en" sz="1400" dirty="0">
                <a:latin typeface="Calibri"/>
                <a:ea typeface="Calibri"/>
                <a:cs typeface="Calibri"/>
                <a:sym typeface="Calibri"/>
              </a:rPr>
              <a:t>ragonfly network running the Algebraic Multigrid Solver (AMG)</a:t>
            </a:r>
            <a:r>
              <a:rPr lang="en-US" sz="1400" dirty="0">
                <a:latin typeface="Calibri"/>
                <a:ea typeface="Calibri"/>
                <a:cs typeface="Calibri"/>
                <a:sym typeface="Calibri"/>
              </a:rPr>
              <a:t>, AMR </a:t>
            </a:r>
            <a:r>
              <a:rPr lang="en-US" sz="1400" dirty="0" err="1">
                <a:latin typeface="Calibri"/>
                <a:ea typeface="Calibri"/>
                <a:cs typeface="Calibri"/>
                <a:sym typeface="Calibri"/>
              </a:rPr>
              <a:t>BoxLib</a:t>
            </a:r>
            <a:r>
              <a:rPr lang="en-US" sz="1400" dirty="0">
                <a:latin typeface="Calibri"/>
                <a:ea typeface="Calibri"/>
                <a:cs typeface="Calibri"/>
                <a:sym typeface="Calibri"/>
              </a:rPr>
              <a:t> and </a:t>
            </a:r>
            <a:r>
              <a:rPr lang="en-US" sz="1400" dirty="0" err="1">
                <a:latin typeface="Calibri"/>
                <a:ea typeface="Calibri"/>
                <a:cs typeface="Calibri"/>
                <a:sym typeface="Calibri"/>
              </a:rPr>
              <a:t>MiniFE</a:t>
            </a:r>
            <a:r>
              <a:rPr lang="en-US" sz="1400" dirty="0">
                <a:latin typeface="Calibri"/>
                <a:ea typeface="Calibri"/>
                <a:cs typeface="Calibri"/>
                <a:sym typeface="Calibri"/>
              </a:rPr>
              <a:t> </a:t>
            </a:r>
            <a:r>
              <a:rPr lang="en" sz="1400" dirty="0">
                <a:latin typeface="Calibri"/>
                <a:ea typeface="Calibri"/>
                <a:cs typeface="Calibri"/>
                <a:sym typeface="Calibri"/>
              </a:rPr>
              <a:t>application</a:t>
            </a:r>
            <a:r>
              <a:rPr lang="en-US" sz="1400" dirty="0">
                <a:latin typeface="Calibri"/>
                <a:ea typeface="Calibri"/>
                <a:cs typeface="Calibri"/>
                <a:sym typeface="Calibri"/>
              </a:rPr>
              <a:t>s</a:t>
            </a:r>
            <a:r>
              <a:rPr lang="en" sz="1400" dirty="0">
                <a:latin typeface="Calibri"/>
                <a:ea typeface="Calibri"/>
                <a:cs typeface="Calibri"/>
                <a:sym typeface="Calibri"/>
              </a:rPr>
              <a:t>. The visualizations show the aggregated </a:t>
            </a:r>
            <a:r>
              <a:rPr lang="en-US" sz="1400" dirty="0">
                <a:latin typeface="Calibri"/>
                <a:ea typeface="Calibri"/>
                <a:cs typeface="Calibri"/>
                <a:sym typeface="Calibri"/>
              </a:rPr>
              <a:t>network </a:t>
            </a:r>
            <a:r>
              <a:rPr lang="en" sz="1400" dirty="0">
                <a:latin typeface="Calibri"/>
                <a:ea typeface="Calibri"/>
                <a:cs typeface="Calibri"/>
                <a:sym typeface="Calibri"/>
              </a:rPr>
              <a:t>view of all the routers and network links.</a:t>
            </a:r>
          </a:p>
        </p:txBody>
      </p:sp>
      <p:pic>
        <p:nvPicPr>
          <p:cNvPr id="6" name="Picture 5" descr="DflyJobInterferenc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450" y="560381"/>
            <a:ext cx="6748652" cy="1878018"/>
          </a:xfrm>
          <a:prstGeom prst="rect">
            <a:avLst/>
          </a:prstGeom>
        </p:spPr>
      </p:pic>
      <p:pic>
        <p:nvPicPr>
          <p:cNvPr id="7" name="Picture 6" descr="DflyJobInterference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 y="3008379"/>
            <a:ext cx="2766292" cy="1735071"/>
          </a:xfrm>
          <a:prstGeom prst="rect">
            <a:avLst/>
          </a:prstGeom>
        </p:spPr>
      </p:pic>
      <p:pic>
        <p:nvPicPr>
          <p:cNvPr id="13" name="Picture 12"/>
          <p:cNvPicPr>
            <a:picLocks noChangeAspect="1"/>
          </p:cNvPicPr>
          <p:nvPr/>
        </p:nvPicPr>
        <p:blipFill>
          <a:blip r:embed="rId5"/>
          <a:stretch>
            <a:fillRect/>
          </a:stretch>
        </p:blipFill>
        <p:spPr>
          <a:xfrm>
            <a:off x="4191000" y="3322631"/>
            <a:ext cx="3251200" cy="600075"/>
          </a:xfrm>
          <a:prstGeom prst="rect">
            <a:avLst/>
          </a:prstGeom>
        </p:spPr>
      </p:pic>
      <p:sp>
        <p:nvSpPr>
          <p:cNvPr id="4" name="Slide Number Placeholder 3"/>
          <p:cNvSpPr>
            <a:spLocks noGrp="1"/>
          </p:cNvSpPr>
          <p:nvPr>
            <p:ph type="sldNum" sz="quarter" idx="12"/>
          </p:nvPr>
        </p:nvSpPr>
        <p:spPr/>
        <p:txBody>
          <a:bodyPr/>
          <a:lstStyle/>
          <a:p>
            <a:fld id="{69AD9993-161C-8542-8930-D8491EFB1E0E}" type="slidenum">
              <a:rPr lang="en-US" smtClean="0"/>
              <a:t>126</a:t>
            </a:fld>
            <a:endParaRPr lang="en-US"/>
          </a:p>
        </p:txBody>
      </p:sp>
    </p:spTree>
    <p:extLst>
      <p:ext uri="{BB962C8B-B14F-4D97-AF65-F5344CB8AC3E}">
        <p14:creationId xmlns:p14="http://schemas.microsoft.com/office/powerpoint/2010/main" val="417087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1"/>
            <a:ext cx="8229600" cy="3680222"/>
          </a:xfrm>
        </p:spPr>
        <p:txBody>
          <a:bodyPr/>
          <a:lstStyle/>
          <a:p>
            <a:r>
              <a:rPr lang="en-US" dirty="0">
                <a:solidFill>
                  <a:srgbClr val="151515"/>
                </a:solidFill>
              </a:rPr>
              <a:t>Need to design new scalable collective algorithms for high-radix interconnects</a:t>
            </a:r>
          </a:p>
          <a:p>
            <a:r>
              <a:rPr lang="en-US" dirty="0">
                <a:solidFill>
                  <a:srgbClr val="151515"/>
                </a:solidFill>
              </a:rPr>
              <a:t> </a:t>
            </a:r>
            <a:r>
              <a:rPr lang="en-US" dirty="0">
                <a:solidFill>
                  <a:srgbClr val="151515"/>
                </a:solidFill>
                <a:cs typeface="Calibri"/>
              </a:rPr>
              <a:t>Investigate the parameter space of these algorithms, and the effects of cross-application communication interference</a:t>
            </a:r>
          </a:p>
          <a:p>
            <a:r>
              <a:rPr lang="en-US" kern="1200" dirty="0">
                <a:solidFill>
                  <a:srgbClr val="151515"/>
                </a:solidFill>
                <a:cs typeface="Calibri"/>
              </a:rPr>
              <a:t>Designed</a:t>
            </a:r>
            <a:r>
              <a:rPr lang="en-US" dirty="0">
                <a:solidFill>
                  <a:srgbClr val="151515"/>
                </a:solidFill>
                <a:cs typeface="Calibri"/>
              </a:rPr>
              <a:t>/evaluated </a:t>
            </a:r>
            <a:r>
              <a:rPr lang="en-US" kern="1200" dirty="0">
                <a:solidFill>
                  <a:srgbClr val="151515"/>
                </a:solidFill>
                <a:cs typeface="Calibri"/>
              </a:rPr>
              <a:t>several collective algorithms for Dragonfly networks</a:t>
            </a:r>
          </a:p>
          <a:p>
            <a:endParaRPr lang="en-US" dirty="0"/>
          </a:p>
        </p:txBody>
      </p:sp>
      <p:sp>
        <p:nvSpPr>
          <p:cNvPr id="4" name="Slide Number Placeholder 3"/>
          <p:cNvSpPr>
            <a:spLocks noGrp="1"/>
          </p:cNvSpPr>
          <p:nvPr>
            <p:ph type="sldNum" sz="quarter" idx="12"/>
          </p:nvPr>
        </p:nvSpPr>
        <p:spPr/>
        <p:txBody>
          <a:bodyPr/>
          <a:lstStyle/>
          <a:p>
            <a:fld id="{BD13E4A7-E845-324A-8442-0D8D9B946B6E}" type="slidenum">
              <a:rPr lang="en-US" smtClean="0"/>
              <a:t>127</a:t>
            </a:fld>
            <a:endParaRPr lang="en-US"/>
          </a:p>
        </p:txBody>
      </p:sp>
      <p:sp>
        <p:nvSpPr>
          <p:cNvPr id="5" name="Title 11"/>
          <p:cNvSpPr>
            <a:spLocks noGrp="1"/>
          </p:cNvSpPr>
          <p:nvPr>
            <p:ph type="title"/>
          </p:nvPr>
        </p:nvSpPr>
        <p:spPr/>
        <p:txBody>
          <a:bodyPr>
            <a:normAutofit fontScale="90000"/>
          </a:bodyPr>
          <a:lstStyle/>
          <a:p>
            <a:r>
              <a:rPr lang="en-US" dirty="0"/>
              <a:t>Accelerating Collective Communication on Dragonfly Networks</a:t>
            </a:r>
          </a:p>
        </p:txBody>
      </p:sp>
      <p:sp>
        <p:nvSpPr>
          <p:cNvPr id="17" name="Shape 82"/>
          <p:cNvSpPr txBox="1"/>
          <p:nvPr/>
        </p:nvSpPr>
        <p:spPr>
          <a:xfrm>
            <a:off x="457200" y="4581175"/>
            <a:ext cx="9037976" cy="1624500"/>
          </a:xfrm>
          <a:prstGeom prst="rect">
            <a:avLst/>
          </a:prstGeom>
          <a:noFill/>
          <a:ln>
            <a:noFill/>
          </a:ln>
        </p:spPr>
        <p:txBody>
          <a:bodyPr lIns="91425" tIns="91425" rIns="91425" bIns="91425" anchor="t" anchorCtr="0">
            <a:noAutofit/>
          </a:bodyPr>
          <a:lstStyle/>
          <a:p>
            <a:pPr lvl="0"/>
            <a:r>
              <a:rPr lang="en-US" sz="1600" i="1" dirty="0"/>
              <a:t>M. </a:t>
            </a:r>
            <a:r>
              <a:rPr lang="en-US" sz="1600" i="1" dirty="0" err="1"/>
              <a:t>Dorier</a:t>
            </a:r>
            <a:r>
              <a:rPr lang="en-US" sz="1600" i="1" dirty="0"/>
              <a:t> et al. </a:t>
            </a:r>
            <a:r>
              <a:rPr lang="en-US" sz="1600" b="1" i="1" dirty="0"/>
              <a:t>“</a:t>
            </a:r>
            <a:r>
              <a:rPr lang="en-US" sz="1600" b="1" i="1" dirty="0">
                <a:cs typeface="Calibri"/>
              </a:rPr>
              <a:t>Evaluation of Topology-Aware Broadcast Algorithms for Dragonfly Networks </a:t>
            </a:r>
            <a:r>
              <a:rPr lang="en-US" sz="1600" b="1" i="1" dirty="0"/>
              <a:t>”</a:t>
            </a:r>
            <a:r>
              <a:rPr lang="en-US" sz="1600" i="1" dirty="0"/>
              <a:t>, IEEE Cluster 2016</a:t>
            </a:r>
            <a:endParaRPr sz="1600" b="1" dirty="0">
              <a:solidFill>
                <a:schemeClr val="dk1"/>
              </a:solidFill>
              <a:latin typeface="Calibri"/>
              <a:ea typeface="Calibri"/>
              <a:cs typeface="Calibri"/>
              <a:sym typeface="Calibri"/>
            </a:endParaRPr>
          </a:p>
          <a:p>
            <a:pPr marL="457200" lvl="0" indent="0" rtl="0">
              <a:spcBef>
                <a:spcPts val="700"/>
              </a:spcBef>
              <a:buNone/>
            </a:pPr>
            <a:endParaRPr sz="1600" b="1" dirty="0">
              <a:solidFill>
                <a:schemeClr val="dk1"/>
              </a:solidFill>
              <a:latin typeface="Calibri"/>
              <a:ea typeface="Calibri"/>
              <a:cs typeface="Calibri"/>
              <a:sym typeface="Calibri"/>
            </a:endParaRPr>
          </a:p>
          <a:p>
            <a:pPr lvl="0">
              <a:spcBef>
                <a:spcPts val="0"/>
              </a:spcBef>
              <a:buNone/>
            </a:pPr>
            <a:endParaRPr sz="1600" dirty="0"/>
          </a:p>
        </p:txBody>
      </p:sp>
      <p:pic>
        <p:nvPicPr>
          <p:cNvPr id="19" name="Picture 18" descr="TRE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360205"/>
            <a:ext cx="2489200" cy="1855530"/>
          </a:xfrm>
          <a:prstGeom prst="rect">
            <a:avLst/>
          </a:prstGeom>
        </p:spPr>
      </p:pic>
      <p:pic>
        <p:nvPicPr>
          <p:cNvPr id="20" name="Picture 19" descr="LLF.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1200" y="2360205"/>
            <a:ext cx="2540000" cy="1905000"/>
          </a:xfrm>
          <a:prstGeom prst="rect">
            <a:avLst/>
          </a:prstGeom>
        </p:spPr>
      </p:pic>
      <p:pic>
        <p:nvPicPr>
          <p:cNvPr id="21" name="Picture 20" descr="GLF.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0574" y="2310735"/>
            <a:ext cx="2546226" cy="1905000"/>
          </a:xfrm>
          <a:prstGeom prst="rect">
            <a:avLst/>
          </a:prstGeom>
        </p:spPr>
      </p:pic>
      <p:sp>
        <p:nvSpPr>
          <p:cNvPr id="22" name="Shape 80"/>
          <p:cNvSpPr txBox="1"/>
          <p:nvPr/>
        </p:nvSpPr>
        <p:spPr>
          <a:xfrm>
            <a:off x="457200" y="4265205"/>
            <a:ext cx="8537575" cy="546075"/>
          </a:xfrm>
          <a:prstGeom prst="rect">
            <a:avLst/>
          </a:prstGeom>
          <a:noFill/>
          <a:ln>
            <a:noFill/>
          </a:ln>
        </p:spPr>
        <p:txBody>
          <a:bodyPr lIns="91425" tIns="45700" rIns="91425" bIns="45700" anchor="t" anchorCtr="0">
            <a:noAutofit/>
          </a:bodyPr>
          <a:lstStyle/>
          <a:p>
            <a:pPr marL="0" marR="0" lvl="0" indent="0" algn="just" rtl="0">
              <a:spcBef>
                <a:spcPts val="0"/>
              </a:spcBef>
              <a:buSzPct val="25000"/>
              <a:buNone/>
            </a:pPr>
            <a:r>
              <a:rPr lang="en-US" sz="1400" dirty="0">
                <a:latin typeface="Calibri"/>
                <a:ea typeface="Calibri"/>
                <a:cs typeface="Calibri"/>
                <a:sym typeface="Calibri"/>
              </a:rPr>
              <a:t>(a) Tree (Non topology aware)			 (b) Local Links First (topology-aware)		(c) Global Links First</a:t>
            </a:r>
            <a:endParaRPr lang="en" sz="1400" dirty="0">
              <a:latin typeface="Calibri"/>
              <a:ea typeface="Calibri"/>
              <a:cs typeface="Calibri"/>
              <a:sym typeface="Calibri"/>
            </a:endParaRPr>
          </a:p>
        </p:txBody>
      </p:sp>
    </p:spTree>
    <p:extLst>
      <p:ext uri="{BB962C8B-B14F-4D97-AF65-F5344CB8AC3E}">
        <p14:creationId xmlns:p14="http://schemas.microsoft.com/office/powerpoint/2010/main" val="368598803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Using model-net </a:t>
            </a:r>
            <a:r>
              <a:rPr lang="en-US" dirty="0" err="1"/>
              <a:t>api</a:t>
            </a:r>
            <a:endParaRPr lang="en-US" dirty="0"/>
          </a:p>
        </p:txBody>
      </p:sp>
      <p:sp>
        <p:nvSpPr>
          <p:cNvPr id="2" name="Slide Number Placeholder 1"/>
          <p:cNvSpPr>
            <a:spLocks noGrp="1"/>
          </p:cNvSpPr>
          <p:nvPr>
            <p:ph type="sldNum" sz="quarter" idx="11"/>
          </p:nvPr>
        </p:nvSpPr>
        <p:spPr/>
        <p:txBody>
          <a:bodyPr/>
          <a:lstStyle/>
          <a:p>
            <a:fld id="{AEFAAC5A-9C4F-4278-920D-DF2BAB595749}" type="slidenum">
              <a:rPr lang="en-US" smtClean="0"/>
              <a:pPr/>
              <a:t>128</a:t>
            </a:fld>
            <a:endParaRPr lang="en-US" dirty="0"/>
          </a:p>
        </p:txBody>
      </p:sp>
    </p:spTree>
    <p:extLst>
      <p:ext uri="{BB962C8B-B14F-4D97-AF65-F5344CB8AC3E}">
        <p14:creationId xmlns:p14="http://schemas.microsoft.com/office/powerpoint/2010/main" val="28962148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a:t>
            </a:r>
          </a:p>
        </p:txBody>
      </p:sp>
      <p:sp>
        <p:nvSpPr>
          <p:cNvPr id="3" name="Content Placeholder 2"/>
          <p:cNvSpPr>
            <a:spLocks noGrp="1"/>
          </p:cNvSpPr>
          <p:nvPr>
            <p:ph idx="1"/>
          </p:nvPr>
        </p:nvSpPr>
        <p:spPr>
          <a:xfrm>
            <a:off x="414868" y="1524763"/>
            <a:ext cx="8372901" cy="3317082"/>
          </a:xfrm>
        </p:spPr>
        <p:txBody>
          <a:bodyPr/>
          <a:lstStyle/>
          <a:p>
            <a:r>
              <a:rPr lang="en-US" dirty="0"/>
              <a:t>Model-net– An abstraction layer on top of network models – topology details are specified through the </a:t>
            </a:r>
            <a:r>
              <a:rPr lang="en-US" dirty="0" err="1"/>
              <a:t>config</a:t>
            </a:r>
            <a:r>
              <a:rPr lang="en-US" dirty="0"/>
              <a:t> files </a:t>
            </a:r>
          </a:p>
          <a:p>
            <a:r>
              <a:rPr lang="en-US" dirty="0"/>
              <a:t>A valid network configuration file – examples can be found in the repo</a:t>
            </a:r>
          </a:p>
          <a:p>
            <a:r>
              <a:rPr lang="en-US" dirty="0"/>
              <a:t>Network model must be registered – </a:t>
            </a:r>
            <a:r>
              <a:rPr lang="en-US" dirty="0" err="1">
                <a:latin typeface="Courier"/>
                <a:cs typeface="Courier"/>
              </a:rPr>
              <a:t>model_net_register</a:t>
            </a:r>
            <a:endParaRPr lang="en-US" dirty="0">
              <a:latin typeface="Courier"/>
              <a:cs typeface="Courier"/>
            </a:endParaRPr>
          </a:p>
          <a:p>
            <a:r>
              <a:rPr lang="en-US" dirty="0">
                <a:cs typeface="Courier"/>
              </a:rPr>
              <a:t>CODES mapping must be setup </a:t>
            </a:r>
            <a:r>
              <a:rPr lang="en-US" dirty="0">
                <a:latin typeface="Courier"/>
                <a:cs typeface="Courier"/>
              </a:rPr>
              <a:t>– </a:t>
            </a:r>
            <a:r>
              <a:rPr lang="en-US" dirty="0" err="1">
                <a:latin typeface="Courier"/>
                <a:cs typeface="Courier"/>
              </a:rPr>
              <a:t>codes_mapping_setup</a:t>
            </a:r>
            <a:endParaRPr lang="en-US" dirty="0">
              <a:latin typeface="Courier"/>
              <a:cs typeface="Courier"/>
            </a:endParaRPr>
          </a:p>
          <a:p>
            <a:r>
              <a:rPr lang="en-US" dirty="0">
                <a:cs typeface="Courier"/>
              </a:rPr>
              <a:t>Use model-net function calls – </a:t>
            </a:r>
            <a:r>
              <a:rPr lang="en-US" dirty="0" err="1">
                <a:latin typeface="Courier"/>
                <a:cs typeface="Courier"/>
              </a:rPr>
              <a:t>model_net_event</a:t>
            </a:r>
            <a:r>
              <a:rPr lang="en-US" dirty="0">
                <a:latin typeface="Courier"/>
                <a:cs typeface="Courier"/>
              </a:rPr>
              <a:t>(network id, source, destination, message size,…)</a:t>
            </a:r>
          </a:p>
          <a:p>
            <a:r>
              <a:rPr lang="en-US" dirty="0">
                <a:cs typeface="Courier"/>
              </a:rPr>
              <a:t>Example of using model-net – tests/model-net-</a:t>
            </a:r>
            <a:r>
              <a:rPr lang="en-US" dirty="0" err="1">
                <a:cs typeface="Courier"/>
              </a:rPr>
              <a:t>test.c</a:t>
            </a:r>
            <a:endParaRPr lang="en-US" dirty="0">
              <a:cs typeface="Courier"/>
            </a:endParaRPr>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129</a:t>
            </a:fld>
            <a:endParaRPr lang="en-US" dirty="0"/>
          </a:p>
        </p:txBody>
      </p:sp>
    </p:spTree>
    <p:extLst>
      <p:ext uri="{BB962C8B-B14F-4D97-AF65-F5344CB8AC3E}">
        <p14:creationId xmlns:p14="http://schemas.microsoft.com/office/powerpoint/2010/main" val="9639597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601" y="0"/>
            <a:ext cx="8372901" cy="621711"/>
          </a:xfrm>
        </p:spPr>
        <p:txBody>
          <a:bodyPr/>
          <a:lstStyle/>
          <a:p>
            <a:r>
              <a:rPr lang="en-US" dirty="0"/>
              <a:t>Features: HPC Simulations</a:t>
            </a:r>
          </a:p>
        </p:txBody>
      </p:sp>
      <p:sp>
        <p:nvSpPr>
          <p:cNvPr id="3" name="Content Placeholder 2"/>
          <p:cNvSpPr>
            <a:spLocks noGrp="1"/>
          </p:cNvSpPr>
          <p:nvPr>
            <p:ph idx="1"/>
          </p:nvPr>
        </p:nvSpPr>
        <p:spPr>
          <a:xfrm>
            <a:off x="457200" y="904876"/>
            <a:ext cx="7861300" cy="3680222"/>
          </a:xfrm>
        </p:spPr>
        <p:txBody>
          <a:bodyPr/>
          <a:lstStyle/>
          <a:p>
            <a:r>
              <a:rPr lang="en-US" sz="1800" dirty="0"/>
              <a:t>Packet-level simulations of HPC interconnect topologies </a:t>
            </a:r>
          </a:p>
          <a:p>
            <a:r>
              <a:rPr lang="en-US" sz="1800" dirty="0"/>
              <a:t>Trace-driven analysis (DUMPI+OTF2), synthetic workloads</a:t>
            </a:r>
          </a:p>
          <a:p>
            <a:r>
              <a:rPr lang="en-US" sz="1800" dirty="0"/>
              <a:t>Multiple jobs can be replayed on the network</a:t>
            </a:r>
          </a:p>
          <a:p>
            <a:r>
              <a:rPr lang="en-US" sz="1800" dirty="0"/>
              <a:t>Different job placement schemes can be used </a:t>
            </a:r>
          </a:p>
          <a:p>
            <a:r>
              <a:rPr lang="en-US" sz="1800" dirty="0"/>
              <a:t>Multiple ranks mapped to network nodes can be used</a:t>
            </a:r>
          </a:p>
          <a:p>
            <a:r>
              <a:rPr lang="en-US" sz="1800" dirty="0"/>
              <a:t>Detailed statistics generation</a:t>
            </a:r>
          </a:p>
          <a:p>
            <a:r>
              <a:rPr lang="en-US" sz="1800" dirty="0"/>
              <a:t>MPI collective operations can be simulated</a:t>
            </a:r>
          </a:p>
          <a:p>
            <a:r>
              <a:rPr lang="en-US" sz="1800" dirty="0"/>
              <a:t>General purpose storage model that uses concurrent, pipelined RDMA read/write requests (simulating burst buffers/SSD)</a:t>
            </a:r>
          </a:p>
          <a:p>
            <a:endParaRPr lang="en-US" sz="1800" dirty="0"/>
          </a:p>
        </p:txBody>
      </p:sp>
      <p:sp>
        <p:nvSpPr>
          <p:cNvPr id="4" name="Slide Number Placeholder 3"/>
          <p:cNvSpPr>
            <a:spLocks noGrp="1"/>
          </p:cNvSpPr>
          <p:nvPr>
            <p:ph type="sldNum" sz="quarter" idx="12"/>
          </p:nvPr>
        </p:nvSpPr>
        <p:spPr/>
        <p:txBody>
          <a:bodyPr/>
          <a:lstStyle/>
          <a:p>
            <a:fld id="{BD13E4A7-E845-324A-8442-0D8D9B946B6E}" type="slidenum">
              <a:rPr lang="en-US" smtClean="0"/>
              <a:t>13</a:t>
            </a:fld>
            <a:endParaRPr lang="en-US"/>
          </a:p>
        </p:txBody>
      </p:sp>
    </p:spTree>
    <p:extLst>
      <p:ext uri="{BB962C8B-B14F-4D97-AF65-F5344CB8AC3E}">
        <p14:creationId xmlns:p14="http://schemas.microsoft.com/office/powerpoint/2010/main" val="3885929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1901" y="0"/>
            <a:ext cx="3213100" cy="361950"/>
          </a:xfrm>
        </p:spPr>
        <p:txBody>
          <a:bodyPr/>
          <a:lstStyle/>
          <a:p>
            <a:r>
              <a:rPr lang="en-US" sz="2400"/>
              <a:t>simulation stack</a:t>
            </a:r>
            <a:endParaRPr lang="en-US" sz="2400"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14</a:t>
            </a:fld>
            <a:endParaRPr lang="en-US" dirty="0"/>
          </a:p>
        </p:txBody>
      </p:sp>
      <p:sp>
        <p:nvSpPr>
          <p:cNvPr id="3" name="Rectangle 2"/>
          <p:cNvSpPr/>
          <p:nvPr/>
        </p:nvSpPr>
        <p:spPr>
          <a:xfrm>
            <a:off x="1638300" y="444500"/>
            <a:ext cx="4749800" cy="2146300"/>
          </a:xfrm>
          <a:prstGeom prst="rect">
            <a:avLst/>
          </a:prstGeom>
          <a:noFill/>
          <a:ln w="381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943100" y="2755900"/>
            <a:ext cx="3822700" cy="736600"/>
          </a:xfrm>
          <a:prstGeom prst="rect">
            <a:avLst/>
          </a:prstGeom>
          <a:noFill/>
          <a:ln w="381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1905000" y="457200"/>
            <a:ext cx="4375811" cy="4483099"/>
          </a:xfrm>
          <a:prstGeom prst="rect">
            <a:avLst/>
          </a:prstGeom>
        </p:spPr>
      </p:pic>
      <p:sp>
        <p:nvSpPr>
          <p:cNvPr id="14" name="TextBox 13"/>
          <p:cNvSpPr txBox="1"/>
          <p:nvPr/>
        </p:nvSpPr>
        <p:spPr>
          <a:xfrm>
            <a:off x="6375400" y="711200"/>
            <a:ext cx="2514600" cy="369332"/>
          </a:xfrm>
          <a:prstGeom prst="rect">
            <a:avLst/>
          </a:prstGeom>
          <a:noFill/>
        </p:spPr>
        <p:txBody>
          <a:bodyPr wrap="square" rtlCol="0">
            <a:spAutoFit/>
          </a:bodyPr>
          <a:lstStyle/>
          <a:p>
            <a:r>
              <a:rPr lang="en-US" dirty="0"/>
              <a:t>Workloads: Session II</a:t>
            </a:r>
          </a:p>
        </p:txBody>
      </p:sp>
      <p:sp>
        <p:nvSpPr>
          <p:cNvPr id="15" name="TextBox 14"/>
          <p:cNvSpPr txBox="1"/>
          <p:nvPr/>
        </p:nvSpPr>
        <p:spPr>
          <a:xfrm>
            <a:off x="5715000" y="2844800"/>
            <a:ext cx="3530600" cy="369332"/>
          </a:xfrm>
          <a:prstGeom prst="rect">
            <a:avLst/>
          </a:prstGeom>
          <a:noFill/>
        </p:spPr>
        <p:txBody>
          <a:bodyPr wrap="square" rtlCol="0">
            <a:spAutoFit/>
          </a:bodyPr>
          <a:lstStyle/>
          <a:p>
            <a:r>
              <a:rPr lang="en-US" dirty="0"/>
              <a:t>System Models in Session I &amp; III</a:t>
            </a:r>
          </a:p>
        </p:txBody>
      </p:sp>
      <p:sp>
        <p:nvSpPr>
          <p:cNvPr id="9" name="Rectangle 8"/>
          <p:cNvSpPr/>
          <p:nvPr/>
        </p:nvSpPr>
        <p:spPr>
          <a:xfrm>
            <a:off x="2540000" y="3632200"/>
            <a:ext cx="3162300" cy="698500"/>
          </a:xfrm>
          <a:prstGeom prst="rect">
            <a:avLst/>
          </a:prstGeom>
          <a:noFill/>
          <a:ln w="381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01030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4" grpId="0"/>
      <p:bldP spid="15" grpId="0"/>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err="1"/>
              <a:t>Hpc</a:t>
            </a:r>
            <a:r>
              <a:rPr lang="en-US" dirty="0"/>
              <a:t> interconnect models</a:t>
            </a:r>
          </a:p>
        </p:txBody>
      </p:sp>
      <p:sp>
        <p:nvSpPr>
          <p:cNvPr id="2" name="Slide Number Placeholder 1"/>
          <p:cNvSpPr>
            <a:spLocks noGrp="1"/>
          </p:cNvSpPr>
          <p:nvPr>
            <p:ph type="sldNum" sz="quarter" idx="11"/>
          </p:nvPr>
        </p:nvSpPr>
        <p:spPr/>
        <p:txBody>
          <a:bodyPr/>
          <a:lstStyle/>
          <a:p>
            <a:fld id="{AEFAAC5A-9C4F-4278-920D-DF2BAB595749}" type="slidenum">
              <a:rPr lang="en-US" smtClean="0"/>
              <a:pPr/>
              <a:t>15</a:t>
            </a:fld>
            <a:endParaRPr lang="en-US" dirty="0"/>
          </a:p>
        </p:txBody>
      </p:sp>
    </p:spTree>
    <p:extLst>
      <p:ext uri="{BB962C8B-B14F-4D97-AF65-F5344CB8AC3E}">
        <p14:creationId xmlns:p14="http://schemas.microsoft.com/office/powerpoint/2010/main" val="42600974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modern interconnect topologies</a:t>
            </a:r>
          </a:p>
        </p:txBody>
      </p:sp>
      <p:pic>
        <p:nvPicPr>
          <p:cNvPr id="4" name="Picture 24"/>
          <p:cNvPicPr>
            <a:picLocks noGrp="1" noChangeAspect="1"/>
          </p:cNvPicPr>
          <p:nvPr>
            <p:ph idx="1"/>
          </p:nvPr>
        </p:nvPicPr>
        <p:blipFill>
          <a:blip r:embed="rId4">
            <a:extLst>
              <a:ext uri="{28A0092B-C50C-407E-A947-70E740481C1C}">
                <a14:useLocalDpi xmlns:a14="http://schemas.microsoft.com/office/drawing/2010/main" val="0"/>
              </a:ext>
            </a:extLst>
          </a:blip>
          <a:srcRect l="321" r="321"/>
          <a:stretch>
            <a:fillRect/>
          </a:stretch>
        </p:blipFill>
        <p:spPr>
          <a:xfrm>
            <a:off x="6685601" y="3183856"/>
            <a:ext cx="1667668" cy="1312517"/>
          </a:xfrm>
        </p:spPr>
      </p:pic>
      <p:sp>
        <p:nvSpPr>
          <p:cNvPr id="13" name="Slide Number Placeholder 12"/>
          <p:cNvSpPr>
            <a:spLocks noGrp="1"/>
          </p:cNvSpPr>
          <p:nvPr>
            <p:ph type="sldNum" sz="quarter" idx="12"/>
          </p:nvPr>
        </p:nvSpPr>
        <p:spPr/>
        <p:txBody>
          <a:bodyPr/>
          <a:lstStyle/>
          <a:p>
            <a:fld id="{69AD9993-161C-8542-8930-D8491EFB1E0E}" type="slidenum">
              <a:rPr lang="en-US" smtClean="0"/>
              <a:pPr/>
              <a:t>16</a:t>
            </a:fld>
            <a:endParaRPr lang="en-US"/>
          </a:p>
        </p:txBody>
      </p:sp>
      <p:sp>
        <p:nvSpPr>
          <p:cNvPr id="5" name="TextBox 4"/>
          <p:cNvSpPr txBox="1"/>
          <p:nvPr/>
        </p:nvSpPr>
        <p:spPr>
          <a:xfrm>
            <a:off x="6212370" y="4446605"/>
            <a:ext cx="2614131" cy="338554"/>
          </a:xfrm>
          <a:prstGeom prst="rect">
            <a:avLst/>
          </a:prstGeom>
          <a:noFill/>
        </p:spPr>
        <p:txBody>
          <a:bodyPr wrap="square" rtlCol="0">
            <a:spAutoFit/>
          </a:bodyPr>
          <a:lstStyle/>
          <a:p>
            <a:pPr algn="ctr"/>
            <a:r>
              <a:rPr lang="en-US" sz="1600" dirty="0"/>
              <a:t>A 3-ary 3-d Torus network</a:t>
            </a:r>
          </a:p>
        </p:txBody>
      </p:sp>
      <p:sp>
        <p:nvSpPr>
          <p:cNvPr id="22" name="TextBox 21"/>
          <p:cNvSpPr txBox="1"/>
          <p:nvPr/>
        </p:nvSpPr>
        <p:spPr>
          <a:xfrm>
            <a:off x="317499" y="4785159"/>
            <a:ext cx="4115353" cy="307777"/>
          </a:xfrm>
          <a:prstGeom prst="rect">
            <a:avLst/>
          </a:prstGeom>
          <a:noFill/>
        </p:spPr>
        <p:txBody>
          <a:bodyPr wrap="square" rtlCol="0">
            <a:spAutoFit/>
          </a:bodyPr>
          <a:lstStyle/>
          <a:p>
            <a:pPr algn="ctr"/>
            <a:r>
              <a:rPr lang="en-US" sz="1400" i="1" dirty="0"/>
              <a:t>A 3-level pruned Fat Tree with 64 compute nodes</a:t>
            </a:r>
          </a:p>
        </p:txBody>
      </p:sp>
      <p:pic>
        <p:nvPicPr>
          <p:cNvPr id="24" name="Picture 23" descr="3level-ftre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178" y="3183856"/>
            <a:ext cx="3838008" cy="1607080"/>
          </a:xfrm>
          <a:prstGeom prst="rect">
            <a:avLst/>
          </a:prstGeom>
        </p:spPr>
      </p:pic>
      <p:sp>
        <p:nvSpPr>
          <p:cNvPr id="98" name="TextBox 97"/>
          <p:cNvSpPr txBox="1"/>
          <p:nvPr/>
        </p:nvSpPr>
        <p:spPr>
          <a:xfrm>
            <a:off x="5782502" y="2309253"/>
            <a:ext cx="3500197" cy="1169551"/>
          </a:xfrm>
          <a:prstGeom prst="rect">
            <a:avLst/>
          </a:prstGeom>
          <a:noFill/>
        </p:spPr>
        <p:txBody>
          <a:bodyPr wrap="square" rtlCol="0">
            <a:spAutoFit/>
          </a:bodyPr>
          <a:lstStyle/>
          <a:p>
            <a:endParaRPr lang="en-US" sz="1400" dirty="0"/>
          </a:p>
          <a:p>
            <a:r>
              <a:rPr lang="en-US" sz="1400" b="1" i="1" dirty="0"/>
              <a:t>Torus Network</a:t>
            </a:r>
          </a:p>
          <a:p>
            <a:pPr marL="285750" indent="-285750">
              <a:buFont typeface="Arial"/>
              <a:buChar char="•"/>
            </a:pPr>
            <a:r>
              <a:rPr lang="en-US" sz="1400" dirty="0"/>
              <a:t>Homogeneous structure</a:t>
            </a:r>
          </a:p>
          <a:p>
            <a:pPr marL="285750" indent="-285750">
              <a:buFont typeface="Arial"/>
              <a:buChar char="•"/>
            </a:pPr>
            <a:r>
              <a:rPr lang="en-US" sz="1400" dirty="0"/>
              <a:t>Dedicated routers per compute node</a:t>
            </a:r>
          </a:p>
          <a:p>
            <a:endParaRPr lang="en-US" sz="1400" dirty="0"/>
          </a:p>
        </p:txBody>
      </p:sp>
      <p:sp>
        <p:nvSpPr>
          <p:cNvPr id="100" name="TextBox 99"/>
          <p:cNvSpPr txBox="1"/>
          <p:nvPr/>
        </p:nvSpPr>
        <p:spPr>
          <a:xfrm>
            <a:off x="3868362" y="3467173"/>
            <a:ext cx="2365690" cy="1384995"/>
          </a:xfrm>
          <a:prstGeom prst="rect">
            <a:avLst/>
          </a:prstGeom>
          <a:noFill/>
        </p:spPr>
        <p:txBody>
          <a:bodyPr wrap="square" rtlCol="0">
            <a:spAutoFit/>
          </a:bodyPr>
          <a:lstStyle/>
          <a:p>
            <a:endParaRPr lang="en-US" sz="1400" dirty="0"/>
          </a:p>
          <a:p>
            <a:r>
              <a:rPr lang="en-US" sz="1400" b="1" i="1" dirty="0"/>
              <a:t>Fat tree Network</a:t>
            </a:r>
          </a:p>
          <a:p>
            <a:pPr marL="285750" indent="-285750">
              <a:buFont typeface="Arial"/>
              <a:buChar char="•"/>
            </a:pPr>
            <a:r>
              <a:rPr lang="en-US" sz="1400" dirty="0"/>
              <a:t>Static Routing</a:t>
            </a:r>
          </a:p>
          <a:p>
            <a:pPr marL="285750" indent="-285750">
              <a:buFont typeface="Arial"/>
              <a:buChar char="•"/>
            </a:pPr>
            <a:r>
              <a:rPr lang="en-US" sz="1400" dirty="0"/>
              <a:t>Job placement impacts inter-job interference</a:t>
            </a:r>
          </a:p>
          <a:p>
            <a:endParaRPr lang="en-US" sz="1400" dirty="0"/>
          </a:p>
        </p:txBody>
      </p:sp>
      <p:pic>
        <p:nvPicPr>
          <p:cNvPr id="16" name="Picture 15">
            <a:extLst>
              <a:ext uri="{FF2B5EF4-FFF2-40B4-BE49-F238E27FC236}">
                <a16:creationId xmlns:a16="http://schemas.microsoft.com/office/drawing/2014/main" id="{D1961199-2845-49E5-AF0D-8E7D5ABEB84F}"/>
              </a:ext>
            </a:extLst>
          </p:cNvPr>
          <p:cNvPicPr>
            <a:picLocks noChangeAspect="1"/>
          </p:cNvPicPr>
          <p:nvPr/>
        </p:nvPicPr>
        <p:blipFill>
          <a:blip r:embed="rId6"/>
          <a:stretch>
            <a:fillRect/>
          </a:stretch>
        </p:blipFill>
        <p:spPr>
          <a:xfrm>
            <a:off x="482601" y="994076"/>
            <a:ext cx="1963262" cy="1908727"/>
          </a:xfrm>
          <a:prstGeom prst="rect">
            <a:avLst/>
          </a:prstGeom>
        </p:spPr>
      </p:pic>
      <p:sp>
        <p:nvSpPr>
          <p:cNvPr id="92" name="TextBox 91">
            <a:extLst>
              <a:ext uri="{FF2B5EF4-FFF2-40B4-BE49-F238E27FC236}">
                <a16:creationId xmlns:a16="http://schemas.microsoft.com/office/drawing/2014/main" id="{D60798DF-01F7-4118-9AD3-F8148A4711AF}"/>
              </a:ext>
            </a:extLst>
          </p:cNvPr>
          <p:cNvSpPr txBox="1"/>
          <p:nvPr/>
        </p:nvSpPr>
        <p:spPr>
          <a:xfrm>
            <a:off x="2423601" y="1241428"/>
            <a:ext cx="2365690" cy="2031325"/>
          </a:xfrm>
          <a:prstGeom prst="rect">
            <a:avLst/>
          </a:prstGeom>
          <a:noFill/>
        </p:spPr>
        <p:txBody>
          <a:bodyPr wrap="square" rtlCol="0">
            <a:spAutoFit/>
          </a:bodyPr>
          <a:lstStyle/>
          <a:p>
            <a:endParaRPr lang="en-US" sz="1400" dirty="0"/>
          </a:p>
          <a:p>
            <a:r>
              <a:rPr lang="en-US" sz="1400" b="1" i="1" dirty="0"/>
              <a:t>Dragonfly Class Networks</a:t>
            </a:r>
          </a:p>
          <a:p>
            <a:pPr marL="285750" indent="-285750">
              <a:buFont typeface="Arial"/>
              <a:buChar char="•"/>
            </a:pPr>
            <a:r>
              <a:rPr lang="en-US" sz="1400" dirty="0"/>
              <a:t>Groups with All-To-All Global Connections</a:t>
            </a:r>
          </a:p>
          <a:p>
            <a:pPr marL="285750" indent="-285750">
              <a:buFont typeface="Arial"/>
              <a:buChar char="•"/>
            </a:pPr>
            <a:r>
              <a:rPr lang="en-US" sz="1400" dirty="0"/>
              <a:t>Flexible Routing</a:t>
            </a:r>
          </a:p>
          <a:p>
            <a:pPr marL="285750" indent="-285750">
              <a:buFont typeface="Arial"/>
              <a:buChar char="•"/>
            </a:pPr>
            <a:r>
              <a:rPr lang="en-US" sz="1400" dirty="0"/>
              <a:t>Strong resilience to inter-job interference</a:t>
            </a:r>
          </a:p>
          <a:p>
            <a:endParaRPr lang="en-US" sz="1400" dirty="0"/>
          </a:p>
        </p:txBody>
      </p:sp>
      <p:graphicFrame>
        <p:nvGraphicFramePr>
          <p:cNvPr id="93" name="Object 92">
            <a:extLst>
              <a:ext uri="{FF2B5EF4-FFF2-40B4-BE49-F238E27FC236}">
                <a16:creationId xmlns:a16="http://schemas.microsoft.com/office/drawing/2014/main" id="{5F35B7CC-9D61-435C-9DA2-B12A64532882}"/>
              </a:ext>
            </a:extLst>
          </p:cNvPr>
          <p:cNvGraphicFramePr>
            <a:graphicFrameLocks noChangeAspect="1"/>
          </p:cNvGraphicFramePr>
          <p:nvPr>
            <p:extLst>
              <p:ext uri="{D42A27DB-BD31-4B8C-83A1-F6EECF244321}">
                <p14:modId xmlns:p14="http://schemas.microsoft.com/office/powerpoint/2010/main" val="2400687138"/>
              </p:ext>
            </p:extLst>
          </p:nvPr>
        </p:nvGraphicFramePr>
        <p:xfrm>
          <a:off x="6105614" y="651447"/>
          <a:ext cx="2853972" cy="1299152"/>
        </p:xfrm>
        <a:graphic>
          <a:graphicData uri="http://schemas.openxmlformats.org/presentationml/2006/ole">
            <mc:AlternateContent xmlns:mc="http://schemas.openxmlformats.org/markup-compatibility/2006">
              <mc:Choice xmlns:v="urn:schemas-microsoft-com:vml" Requires="v">
                <p:oleObj spid="_x0000_s1080" name="Acrobat Document" r:id="rId7" imgW="17480228" imgH="7955280" progId="AcroExch.Document.DC">
                  <p:embed/>
                </p:oleObj>
              </mc:Choice>
              <mc:Fallback>
                <p:oleObj name="Acrobat Document" r:id="rId7" imgW="17480228" imgH="7955280" progId="AcroExch.Document.DC">
                  <p:embed/>
                  <p:pic>
                    <p:nvPicPr>
                      <p:cNvPr id="5" name="Object 4">
                        <a:extLst>
                          <a:ext uri="{FF2B5EF4-FFF2-40B4-BE49-F238E27FC236}">
                            <a16:creationId xmlns:a16="http://schemas.microsoft.com/office/drawing/2014/main" id="{71AC82E9-9FEC-46C4-8EFC-2C76BE75399F}"/>
                          </a:ext>
                        </a:extLst>
                      </p:cNvPr>
                      <p:cNvPicPr/>
                      <p:nvPr/>
                    </p:nvPicPr>
                    <p:blipFill>
                      <a:blip r:embed="rId8"/>
                      <a:stretch>
                        <a:fillRect/>
                      </a:stretch>
                    </p:blipFill>
                    <p:spPr>
                      <a:xfrm>
                        <a:off x="6105614" y="651447"/>
                        <a:ext cx="2853972" cy="1299152"/>
                      </a:xfrm>
                      <a:prstGeom prst="rect">
                        <a:avLst/>
                      </a:prstGeom>
                    </p:spPr>
                  </p:pic>
                </p:oleObj>
              </mc:Fallback>
            </mc:AlternateContent>
          </a:graphicData>
        </a:graphic>
      </p:graphicFrame>
      <p:sp>
        <p:nvSpPr>
          <p:cNvPr id="94" name="TextBox 93">
            <a:extLst>
              <a:ext uri="{FF2B5EF4-FFF2-40B4-BE49-F238E27FC236}">
                <a16:creationId xmlns:a16="http://schemas.microsoft.com/office/drawing/2014/main" id="{4490310B-86BA-434B-95CB-2AFBE6C0CEB5}"/>
              </a:ext>
            </a:extLst>
          </p:cNvPr>
          <p:cNvSpPr txBox="1"/>
          <p:nvPr/>
        </p:nvSpPr>
        <p:spPr>
          <a:xfrm>
            <a:off x="4168646" y="375600"/>
            <a:ext cx="2365690" cy="1600438"/>
          </a:xfrm>
          <a:prstGeom prst="rect">
            <a:avLst/>
          </a:prstGeom>
          <a:noFill/>
        </p:spPr>
        <p:txBody>
          <a:bodyPr wrap="square" rtlCol="0">
            <a:spAutoFit/>
          </a:bodyPr>
          <a:lstStyle/>
          <a:p>
            <a:endParaRPr lang="en-US" sz="1400" dirty="0"/>
          </a:p>
          <a:p>
            <a:r>
              <a:rPr lang="en-US" sz="1400" b="1" i="1" dirty="0"/>
              <a:t>Slim Fly Network</a:t>
            </a:r>
          </a:p>
          <a:p>
            <a:pPr marL="285750" indent="-285750">
              <a:buFont typeface="Arial"/>
              <a:buChar char="•"/>
            </a:pPr>
            <a:r>
              <a:rPr lang="en-US" sz="1400" dirty="0"/>
              <a:t>Cost-Effective</a:t>
            </a:r>
          </a:p>
          <a:p>
            <a:pPr marL="285750" indent="-285750">
              <a:buFont typeface="Arial"/>
              <a:buChar char="•"/>
            </a:pPr>
            <a:r>
              <a:rPr lang="en-US" sz="1400" dirty="0"/>
              <a:t>Low-Diameter-High-Path-Diversity</a:t>
            </a:r>
          </a:p>
          <a:p>
            <a:pPr marL="285750" indent="-285750">
              <a:buFont typeface="Arial"/>
              <a:buChar char="•"/>
            </a:pPr>
            <a:r>
              <a:rPr lang="en-US" sz="1400" dirty="0"/>
              <a:t>Complex Global       Link Structure</a:t>
            </a:r>
          </a:p>
        </p:txBody>
      </p:sp>
      <p:sp>
        <p:nvSpPr>
          <p:cNvPr id="96" name="TextBox 95">
            <a:extLst>
              <a:ext uri="{FF2B5EF4-FFF2-40B4-BE49-F238E27FC236}">
                <a16:creationId xmlns:a16="http://schemas.microsoft.com/office/drawing/2014/main" id="{1A8F0098-B728-4AD5-90B8-8D22693C0DFA}"/>
              </a:ext>
            </a:extLst>
          </p:cNvPr>
          <p:cNvSpPr txBox="1"/>
          <p:nvPr/>
        </p:nvSpPr>
        <p:spPr>
          <a:xfrm>
            <a:off x="532884" y="2918628"/>
            <a:ext cx="1890717" cy="307777"/>
          </a:xfrm>
          <a:prstGeom prst="rect">
            <a:avLst/>
          </a:prstGeom>
          <a:noFill/>
        </p:spPr>
        <p:txBody>
          <a:bodyPr wrap="square" rtlCol="0">
            <a:spAutoFit/>
          </a:bodyPr>
          <a:lstStyle/>
          <a:p>
            <a:pPr algn="ctr"/>
            <a:r>
              <a:rPr lang="en-US" sz="1400" i="1" dirty="0"/>
              <a:t>A 7 Group Dragonfly</a:t>
            </a:r>
          </a:p>
        </p:txBody>
      </p:sp>
      <p:sp>
        <p:nvSpPr>
          <p:cNvPr id="97" name="TextBox 96">
            <a:extLst>
              <a:ext uri="{FF2B5EF4-FFF2-40B4-BE49-F238E27FC236}">
                <a16:creationId xmlns:a16="http://schemas.microsoft.com/office/drawing/2014/main" id="{E9CC0F34-DC96-417C-BC06-E60BEB0C8416}"/>
              </a:ext>
            </a:extLst>
          </p:cNvPr>
          <p:cNvSpPr txBox="1"/>
          <p:nvPr/>
        </p:nvSpPr>
        <p:spPr>
          <a:xfrm>
            <a:off x="6587241" y="2020467"/>
            <a:ext cx="1890717" cy="307777"/>
          </a:xfrm>
          <a:prstGeom prst="rect">
            <a:avLst/>
          </a:prstGeom>
          <a:noFill/>
        </p:spPr>
        <p:txBody>
          <a:bodyPr wrap="square" rtlCol="0">
            <a:spAutoFit/>
          </a:bodyPr>
          <a:lstStyle/>
          <a:p>
            <a:pPr algn="ctr"/>
            <a:r>
              <a:rPr lang="en-US" sz="1400" i="1" dirty="0"/>
              <a:t>An 8 Group Slim Fly</a:t>
            </a:r>
          </a:p>
        </p:txBody>
      </p:sp>
    </p:spTree>
    <p:extLst>
      <p:ext uri="{BB962C8B-B14F-4D97-AF65-F5344CB8AC3E}">
        <p14:creationId xmlns:p14="http://schemas.microsoft.com/office/powerpoint/2010/main" val="2987496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2" grpId="0"/>
      <p:bldP spid="98" grpId="0"/>
      <p:bldP spid="100" grpId="0"/>
      <p:bldP spid="92" grpId="0"/>
      <p:bldP spid="94" grpId="0"/>
      <p:bldP spid="96" grpId="0"/>
      <p:bldP spid="9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network models</a:t>
            </a:r>
          </a:p>
        </p:txBody>
      </p:sp>
      <p:sp>
        <p:nvSpPr>
          <p:cNvPr id="3" name="Content Placeholder 2"/>
          <p:cNvSpPr>
            <a:spLocks noGrp="1"/>
          </p:cNvSpPr>
          <p:nvPr>
            <p:ph idx="1"/>
          </p:nvPr>
        </p:nvSpPr>
        <p:spPr>
          <a:xfrm>
            <a:off x="419101" y="1586146"/>
            <a:ext cx="8372901" cy="3317082"/>
          </a:xfrm>
        </p:spPr>
        <p:txBody>
          <a:bodyPr/>
          <a:lstStyle/>
          <a:p>
            <a:r>
              <a:rPr lang="en-US" dirty="0"/>
              <a:t>Multiple network models are supported – 1D/2D Dragonfly, </a:t>
            </a:r>
            <a:r>
              <a:rPr lang="en-US" dirty="0" err="1"/>
              <a:t>Megafly</a:t>
            </a:r>
            <a:r>
              <a:rPr lang="en-US" dirty="0"/>
              <a:t>, Slim Fly, Fat Tree, Express Mesh, Arbitrary graphs, Torus…</a:t>
            </a:r>
          </a:p>
          <a:p>
            <a:r>
              <a:rPr lang="en-US" dirty="0"/>
              <a:t>Abstraction layer ‘model-net’ sits on top of network models</a:t>
            </a:r>
          </a:p>
          <a:p>
            <a:pPr lvl="1"/>
            <a:r>
              <a:rPr lang="en-US" dirty="0"/>
              <a:t>Breaks messages into packets</a:t>
            </a:r>
          </a:p>
          <a:p>
            <a:pPr lvl="1"/>
            <a:r>
              <a:rPr lang="en-US" dirty="0"/>
              <a:t>Offers FIFO, round robin and priority queues</a:t>
            </a:r>
          </a:p>
          <a:p>
            <a:r>
              <a:rPr lang="en-US" dirty="0"/>
              <a:t>To try different networks, simply switch the network configuration files!</a:t>
            </a:r>
          </a:p>
          <a:p>
            <a:r>
              <a:rPr lang="en-US" dirty="0"/>
              <a:t>Storage models, MPI simulation and workload replay layers are independent of the underlying networks</a:t>
            </a:r>
          </a:p>
          <a:p>
            <a:endParaRPr lang="en-US" dirty="0"/>
          </a:p>
          <a:p>
            <a:endParaRPr lang="en-US" dirty="0"/>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17</a:t>
            </a:fld>
            <a:endParaRPr lang="en-US" dirty="0"/>
          </a:p>
        </p:txBody>
      </p:sp>
    </p:spTree>
    <p:extLst>
      <p:ext uri="{BB962C8B-B14F-4D97-AF65-F5344CB8AC3E}">
        <p14:creationId xmlns:p14="http://schemas.microsoft.com/office/powerpoint/2010/main" val="42886030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net network model </a:t>
            </a:r>
          </a:p>
        </p:txBody>
      </p:sp>
      <p:sp>
        <p:nvSpPr>
          <p:cNvPr id="3" name="Content Placeholder 2"/>
          <p:cNvSpPr>
            <a:spLocks noGrp="1"/>
          </p:cNvSpPr>
          <p:nvPr>
            <p:ph idx="1"/>
          </p:nvPr>
        </p:nvSpPr>
        <p:spPr/>
        <p:txBody>
          <a:bodyPr/>
          <a:lstStyle/>
          <a:p>
            <a:r>
              <a:rPr lang="en-US" dirty="0"/>
              <a:t>A latency/bandwidth model where message is directly sent from source to destination </a:t>
            </a:r>
          </a:p>
          <a:p>
            <a:r>
              <a:rPr lang="en-US" dirty="0"/>
              <a:t>Uses infinite size queuing </a:t>
            </a:r>
          </a:p>
          <a:p>
            <a:r>
              <a:rPr lang="en-US" dirty="0"/>
              <a:t>Easy setup– uses a startup delay and link bandwidth for configuration</a:t>
            </a:r>
          </a:p>
          <a:p>
            <a:r>
              <a:rPr lang="en-US" dirty="0"/>
              <a:t>Mostly for debugging/testing purposes-- Can be used as a starting point when replaying MPI traces </a:t>
            </a:r>
          </a:p>
          <a:p>
            <a:r>
              <a:rPr lang="en-US" dirty="0"/>
              <a:t>It can be used as a baseline network model with no contention and no routing</a:t>
            </a:r>
          </a:p>
          <a:p>
            <a:pPr marL="0" indent="0">
              <a:buNone/>
            </a:pPr>
            <a:endParaRPr lang="en-US" dirty="0"/>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18</a:t>
            </a:fld>
            <a:endParaRPr lang="en-US" dirty="0"/>
          </a:p>
        </p:txBody>
      </p:sp>
    </p:spTree>
    <p:extLst>
      <p:ext uri="{BB962C8B-B14F-4D97-AF65-F5344CB8AC3E}">
        <p14:creationId xmlns:p14="http://schemas.microsoft.com/office/powerpoint/2010/main" val="11438297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simple-net </a:t>
            </a:r>
            <a:r>
              <a:rPr lang="en-US" dirty="0" err="1"/>
              <a:t>logp</a:t>
            </a:r>
            <a:r>
              <a:rPr lang="en-US" dirty="0"/>
              <a:t> model</a:t>
            </a:r>
          </a:p>
        </p:txBody>
      </p:sp>
      <p:sp>
        <p:nvSpPr>
          <p:cNvPr id="5" name="Slide Number Placeholder 4"/>
          <p:cNvSpPr>
            <a:spLocks noGrp="1"/>
          </p:cNvSpPr>
          <p:nvPr>
            <p:ph type="sldNum" sz="quarter" idx="13"/>
          </p:nvPr>
        </p:nvSpPr>
        <p:spPr/>
        <p:txBody>
          <a:bodyPr/>
          <a:lstStyle/>
          <a:p>
            <a:fld id="{AEFAAC5A-9C4F-4278-920D-DF2BAB595749}" type="slidenum">
              <a:rPr lang="en-US" smtClean="0"/>
              <a:pPr/>
              <a:t>19</a:t>
            </a:fld>
            <a:endParaRPr lang="en-US" dirty="0"/>
          </a:p>
        </p:txBody>
      </p:sp>
      <p:pic>
        <p:nvPicPr>
          <p:cNvPr id="7" name="Picture 6" descr="Screen Shot 2017-07-06 at 10.01.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957" y="782723"/>
            <a:ext cx="3698175" cy="3728654"/>
          </a:xfrm>
          <a:prstGeom prst="rect">
            <a:avLst/>
          </a:prstGeom>
        </p:spPr>
      </p:pic>
      <p:sp>
        <p:nvSpPr>
          <p:cNvPr id="10" name="Oval 9"/>
          <p:cNvSpPr/>
          <p:nvPr/>
        </p:nvSpPr>
        <p:spPr>
          <a:xfrm>
            <a:off x="614018" y="600190"/>
            <a:ext cx="2790996" cy="1619121"/>
          </a:xfrm>
          <a:prstGeom prst="ellipse">
            <a:avLst/>
          </a:prstGeom>
          <a:no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4563277" y="893307"/>
            <a:ext cx="3837619" cy="646331"/>
          </a:xfrm>
          <a:prstGeom prst="rect">
            <a:avLst/>
          </a:prstGeom>
          <a:noFill/>
        </p:spPr>
        <p:txBody>
          <a:bodyPr wrap="square" rtlCol="0">
            <a:spAutoFit/>
          </a:bodyPr>
          <a:lstStyle/>
          <a:p>
            <a:r>
              <a:rPr lang="en-US" i="1" dirty="0"/>
              <a:t>For mapping entities on ROSS MPI processes</a:t>
            </a:r>
          </a:p>
        </p:txBody>
      </p:sp>
      <p:cxnSp>
        <p:nvCxnSpPr>
          <p:cNvPr id="13" name="Straight Arrow Connector 12"/>
          <p:cNvCxnSpPr>
            <a:stCxn id="11" idx="1"/>
          </p:cNvCxnSpPr>
          <p:nvPr/>
        </p:nvCxnSpPr>
        <p:spPr>
          <a:xfrm flipH="1">
            <a:off x="3098007" y="1216473"/>
            <a:ext cx="1465270" cy="137446"/>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2372346" y="2512429"/>
            <a:ext cx="2330482" cy="265200"/>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4701723" y="2120468"/>
            <a:ext cx="3782904" cy="646331"/>
          </a:xfrm>
          <a:prstGeom prst="rect">
            <a:avLst/>
          </a:prstGeom>
          <a:noFill/>
        </p:spPr>
        <p:txBody>
          <a:bodyPr wrap="square" rtlCol="0">
            <a:spAutoFit/>
          </a:bodyPr>
          <a:lstStyle/>
          <a:p>
            <a:r>
              <a:rPr lang="en-US" i="1" dirty="0"/>
              <a:t>Messages are broken into packets by the model-net layer</a:t>
            </a:r>
          </a:p>
        </p:txBody>
      </p:sp>
      <p:cxnSp>
        <p:nvCxnSpPr>
          <p:cNvPr id="19" name="Straight Arrow Connector 18"/>
          <p:cNvCxnSpPr/>
          <p:nvPr/>
        </p:nvCxnSpPr>
        <p:spPr>
          <a:xfrm flipH="1" flipV="1">
            <a:off x="2344436" y="2931167"/>
            <a:ext cx="2497942" cy="265200"/>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4812258" y="2984723"/>
            <a:ext cx="4049154" cy="369332"/>
          </a:xfrm>
          <a:prstGeom prst="rect">
            <a:avLst/>
          </a:prstGeom>
          <a:noFill/>
        </p:spPr>
        <p:txBody>
          <a:bodyPr wrap="square" rtlCol="0">
            <a:spAutoFit/>
          </a:bodyPr>
          <a:lstStyle/>
          <a:p>
            <a:r>
              <a:rPr lang="en-US" i="1" dirty="0"/>
              <a:t>ROSS specific parameter (event size)</a:t>
            </a:r>
          </a:p>
        </p:txBody>
      </p:sp>
      <p:cxnSp>
        <p:nvCxnSpPr>
          <p:cNvPr id="23" name="Straight Arrow Connector 22"/>
          <p:cNvCxnSpPr/>
          <p:nvPr/>
        </p:nvCxnSpPr>
        <p:spPr>
          <a:xfrm flipH="1">
            <a:off x="2595626" y="3726769"/>
            <a:ext cx="2274662" cy="69790"/>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4880928" y="3486072"/>
            <a:ext cx="3782904" cy="369332"/>
          </a:xfrm>
          <a:prstGeom prst="rect">
            <a:avLst/>
          </a:prstGeom>
          <a:noFill/>
        </p:spPr>
        <p:txBody>
          <a:bodyPr wrap="square" rtlCol="0">
            <a:spAutoFit/>
          </a:bodyPr>
          <a:lstStyle/>
          <a:p>
            <a:r>
              <a:rPr lang="en-US" i="1" dirty="0"/>
              <a:t>Startup delay in ns</a:t>
            </a:r>
          </a:p>
        </p:txBody>
      </p:sp>
      <p:sp>
        <p:nvSpPr>
          <p:cNvPr id="27" name="TextBox 26"/>
          <p:cNvSpPr txBox="1"/>
          <p:nvPr/>
        </p:nvSpPr>
        <p:spPr>
          <a:xfrm>
            <a:off x="4893778" y="3973462"/>
            <a:ext cx="3782904" cy="646331"/>
          </a:xfrm>
          <a:prstGeom prst="rect">
            <a:avLst/>
          </a:prstGeom>
          <a:noFill/>
        </p:spPr>
        <p:txBody>
          <a:bodyPr wrap="square" rtlCol="0">
            <a:spAutoFit/>
          </a:bodyPr>
          <a:lstStyle/>
          <a:p>
            <a:r>
              <a:rPr lang="en-US" i="1" dirty="0"/>
              <a:t>Link bandwidth in MB/s (one link between each pair of nodes)</a:t>
            </a:r>
          </a:p>
        </p:txBody>
      </p:sp>
      <p:cxnSp>
        <p:nvCxnSpPr>
          <p:cNvPr id="28" name="Straight Arrow Connector 27"/>
          <p:cNvCxnSpPr/>
          <p:nvPr/>
        </p:nvCxnSpPr>
        <p:spPr>
          <a:xfrm flipH="1">
            <a:off x="2580566" y="4130412"/>
            <a:ext cx="2274662" cy="69790"/>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468944" y="4620280"/>
            <a:ext cx="5866616" cy="307777"/>
          </a:xfrm>
          <a:prstGeom prst="rect">
            <a:avLst/>
          </a:prstGeom>
          <a:noFill/>
        </p:spPr>
        <p:txBody>
          <a:bodyPr wrap="square" rtlCol="0">
            <a:spAutoFit/>
          </a:bodyPr>
          <a:lstStyle/>
          <a:p>
            <a:r>
              <a:rPr lang="en-US" sz="1400" dirty="0">
                <a:solidFill>
                  <a:schemeClr val="accent6"/>
                </a:solidFill>
              </a:rPr>
              <a:t>Configuration file can be found in codes/tests/</a:t>
            </a:r>
            <a:r>
              <a:rPr lang="en-US" sz="1400" dirty="0" err="1">
                <a:solidFill>
                  <a:schemeClr val="accent6"/>
                </a:solidFill>
              </a:rPr>
              <a:t>conf</a:t>
            </a:r>
            <a:r>
              <a:rPr lang="en-US" sz="1400" dirty="0">
                <a:solidFill>
                  <a:schemeClr val="accent6"/>
                </a:solidFill>
              </a:rPr>
              <a:t>/</a:t>
            </a:r>
            <a:r>
              <a:rPr lang="en-US" sz="1400" dirty="0" err="1">
                <a:solidFill>
                  <a:schemeClr val="accent6"/>
                </a:solidFill>
              </a:rPr>
              <a:t>modelnet-test.conf</a:t>
            </a:r>
            <a:endParaRPr lang="en-US" sz="1400" dirty="0">
              <a:solidFill>
                <a:schemeClr val="accent6"/>
              </a:solidFill>
            </a:endParaRPr>
          </a:p>
        </p:txBody>
      </p:sp>
    </p:spTree>
    <p:extLst>
      <p:ext uri="{BB962C8B-B14F-4D97-AF65-F5344CB8AC3E}">
        <p14:creationId xmlns:p14="http://schemas.microsoft.com/office/powerpoint/2010/main" val="39963249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slides</a:t>
            </a:r>
          </a:p>
        </p:txBody>
      </p:sp>
      <p:sp>
        <p:nvSpPr>
          <p:cNvPr id="3" name="Content Placeholder 2"/>
          <p:cNvSpPr>
            <a:spLocks noGrp="1"/>
          </p:cNvSpPr>
          <p:nvPr>
            <p:ph idx="1"/>
          </p:nvPr>
        </p:nvSpPr>
        <p:spPr/>
        <p:txBody>
          <a:bodyPr/>
          <a:lstStyle/>
          <a:p>
            <a:r>
              <a:rPr lang="en-US" dirty="0"/>
              <a:t>Available for download at:</a:t>
            </a:r>
          </a:p>
          <a:p>
            <a:pPr marL="284162" lvl="1" indent="0">
              <a:buNone/>
            </a:pPr>
            <a:r>
              <a:rPr lang="en-US" dirty="0">
                <a:hlinkClick r:id="rId2"/>
              </a:rPr>
              <a:t>http://nikhil-jain.github.io/codes-hoti.pptx</a:t>
            </a:r>
            <a:endParaRPr lang="en-US"/>
          </a:p>
          <a:p>
            <a:pPr marL="284162" lvl="1" indent="0">
              <a:buNone/>
            </a:pPr>
            <a:r>
              <a:rPr lang="en-US" dirty="0"/>
              <a:t>	</a:t>
            </a:r>
          </a:p>
          <a:p>
            <a:pPr lvl="1"/>
            <a:r>
              <a:rPr lang="en-US" dirty="0">
                <a:hlinkClick r:id="rId3"/>
              </a:rPr>
              <a:t>https://github.com/codes-org/codes</a:t>
            </a:r>
            <a:endParaRPr lang="en-US" dirty="0"/>
          </a:p>
          <a:p>
            <a:pPr lvl="1"/>
            <a:r>
              <a:rPr lang="en-US" dirty="0">
                <a:hlinkClick r:id="rId4"/>
              </a:rPr>
              <a:t>https://github.com/ROSS-org/ROSS</a:t>
            </a:r>
          </a:p>
          <a:p>
            <a:pPr lvl="1"/>
            <a:r>
              <a:rPr lang="en-US" dirty="0">
                <a:hlinkClick r:id="rId4"/>
              </a:rPr>
              <a:t>https://github.com/LLNL/TraceR</a:t>
            </a:r>
            <a:endParaRPr lang="en-US" dirty="0"/>
          </a:p>
          <a:p>
            <a:pPr lvl="1"/>
            <a:endParaRPr lang="en-US" dirty="0"/>
          </a:p>
          <a:p>
            <a:pPr marL="284162" lvl="1" indent="0">
              <a:buNone/>
            </a:pPr>
            <a:endParaRPr lang="en-US" dirty="0"/>
          </a:p>
          <a:p>
            <a:pPr marL="284162" lvl="1" indent="0">
              <a:buNone/>
            </a:pPr>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2</a:t>
            </a:fld>
            <a:endParaRPr lang="en-US" dirty="0"/>
          </a:p>
        </p:txBody>
      </p:sp>
    </p:spTree>
    <p:extLst>
      <p:ext uri="{BB962C8B-B14F-4D97-AF65-F5344CB8AC3E}">
        <p14:creationId xmlns:p14="http://schemas.microsoft.com/office/powerpoint/2010/main" val="41320381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 simple-net </a:t>
            </a:r>
            <a:r>
              <a:rPr lang="en-US" dirty="0" err="1"/>
              <a:t>logp</a:t>
            </a:r>
            <a:r>
              <a:rPr lang="en-US" dirty="0"/>
              <a:t> model</a:t>
            </a:r>
          </a:p>
        </p:txBody>
      </p:sp>
      <p:sp>
        <p:nvSpPr>
          <p:cNvPr id="3" name="Content Placeholder 2"/>
          <p:cNvSpPr>
            <a:spLocks noGrp="1"/>
          </p:cNvSpPr>
          <p:nvPr>
            <p:ph idx="1"/>
          </p:nvPr>
        </p:nvSpPr>
        <p:spPr/>
        <p:txBody>
          <a:bodyPr/>
          <a:lstStyle/>
          <a:p>
            <a:r>
              <a:rPr lang="en-US" dirty="0">
                <a:latin typeface="Courier New"/>
                <a:cs typeface="Courier New"/>
              </a:rPr>
              <a:t>./tests/</a:t>
            </a:r>
            <a:r>
              <a:rPr lang="en-US" dirty="0" err="1">
                <a:latin typeface="Courier New"/>
                <a:cs typeface="Courier New"/>
              </a:rPr>
              <a:t>modelnet</a:t>
            </a:r>
            <a:r>
              <a:rPr lang="en-US" dirty="0">
                <a:latin typeface="Courier New"/>
                <a:cs typeface="Courier New"/>
              </a:rPr>
              <a:t>-test --sync=1 -- tests/</a:t>
            </a:r>
            <a:r>
              <a:rPr lang="en-US" dirty="0" err="1">
                <a:latin typeface="Courier New"/>
                <a:cs typeface="Courier New"/>
              </a:rPr>
              <a:t>conf</a:t>
            </a:r>
            <a:r>
              <a:rPr lang="en-US" dirty="0">
                <a:latin typeface="Courier New"/>
                <a:cs typeface="Courier New"/>
              </a:rPr>
              <a:t>/</a:t>
            </a:r>
            <a:r>
              <a:rPr lang="en-US" dirty="0" err="1">
                <a:latin typeface="Courier New"/>
                <a:cs typeface="Courier New"/>
              </a:rPr>
              <a:t>modelnet-test.conf</a:t>
            </a:r>
            <a:endParaRPr lang="en-US" dirty="0">
              <a:latin typeface="Courier New"/>
              <a:cs typeface="Courier New"/>
            </a:endParaRPr>
          </a:p>
          <a:p>
            <a:r>
              <a:rPr lang="en-US" dirty="0">
                <a:latin typeface="+mj-lt"/>
                <a:cs typeface="Courier"/>
              </a:rPr>
              <a:t>A simple test in which a simulated MPI rank sends message to the next rank, which replies back </a:t>
            </a:r>
          </a:p>
          <a:p>
            <a:r>
              <a:rPr lang="en-US" dirty="0">
                <a:latin typeface="+mj-lt"/>
                <a:cs typeface="Courier"/>
              </a:rPr>
              <a:t>Continues until a certain number of messages is reached</a:t>
            </a:r>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20</a:t>
            </a:fld>
            <a:endParaRPr lang="en-US" dirty="0"/>
          </a:p>
        </p:txBody>
      </p:sp>
    </p:spTree>
    <p:extLst>
      <p:ext uri="{BB962C8B-B14F-4D97-AF65-F5344CB8AC3E}">
        <p14:creationId xmlns:p14="http://schemas.microsoft.com/office/powerpoint/2010/main" val="14872415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DRAGonfly</a:t>
            </a:r>
            <a:r>
              <a:rPr lang="en-US" dirty="0"/>
              <a:t> network model</a:t>
            </a:r>
          </a:p>
        </p:txBody>
      </p:sp>
      <p:sp>
        <p:nvSpPr>
          <p:cNvPr id="3" name="Content Placeholder 2"/>
          <p:cNvSpPr>
            <a:spLocks noGrp="1"/>
          </p:cNvSpPr>
          <p:nvPr>
            <p:ph idx="1"/>
          </p:nvPr>
        </p:nvSpPr>
        <p:spPr>
          <a:xfrm>
            <a:off x="457201" y="1408346"/>
            <a:ext cx="8372901" cy="3317082"/>
          </a:xfrm>
        </p:spPr>
        <p:txBody>
          <a:bodyPr/>
          <a:lstStyle/>
          <a:p>
            <a:r>
              <a:rPr lang="en-US" dirty="0"/>
              <a:t>Multiple forms of routing are supported: minimal, adaptive, non-minimal and progressive adaptive</a:t>
            </a:r>
          </a:p>
          <a:p>
            <a:r>
              <a:rPr lang="en-US" dirty="0"/>
              <a:t>Packet based simulation with credit based flow control</a:t>
            </a:r>
          </a:p>
          <a:p>
            <a:r>
              <a:rPr lang="en-US" dirty="0"/>
              <a:t>Uses multiple virtual channels for deadlock prevention</a:t>
            </a:r>
          </a:p>
          <a:p>
            <a:pPr lvl="1"/>
            <a:endParaRPr lang="en-US" dirty="0"/>
          </a:p>
          <a:p>
            <a:pPr lvl="1"/>
            <a:endParaRPr lang="en-US" dirty="0"/>
          </a:p>
        </p:txBody>
      </p:sp>
      <p:sp>
        <p:nvSpPr>
          <p:cNvPr id="4" name="Text Placeholder 3"/>
          <p:cNvSpPr>
            <a:spLocks noGrp="1"/>
          </p:cNvSpPr>
          <p:nvPr>
            <p:ph type="body" sz="quarter" idx="12"/>
          </p:nvPr>
        </p:nvSpPr>
        <p:spPr/>
        <p:txBody>
          <a:bodyPr/>
          <a:lstStyle/>
          <a:p>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21</a:t>
            </a:fld>
            <a:endParaRPr lang="en-US" dirty="0"/>
          </a:p>
        </p:txBody>
      </p:sp>
      <p:pic>
        <p:nvPicPr>
          <p:cNvPr id="78" name="Picture 77" descr="group_2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0726" y="2851783"/>
            <a:ext cx="2242689" cy="1894485"/>
          </a:xfrm>
          <a:prstGeom prst="rect">
            <a:avLst/>
          </a:prstGeom>
        </p:spPr>
      </p:pic>
      <p:cxnSp>
        <p:nvCxnSpPr>
          <p:cNvPr id="79" name="Straight Connector 78"/>
          <p:cNvCxnSpPr/>
          <p:nvPr/>
        </p:nvCxnSpPr>
        <p:spPr bwMode="auto">
          <a:xfrm>
            <a:off x="4926108" y="3845981"/>
            <a:ext cx="1109093" cy="445870"/>
          </a:xfrm>
          <a:prstGeom prst="line">
            <a:avLst/>
          </a:prstGeom>
          <a:solidFill>
            <a:schemeClr val="accent1"/>
          </a:solidFill>
          <a:ln w="12700" cap="flat" cmpd="sng" algn="ctr">
            <a:solidFill>
              <a:schemeClr val="accent5">
                <a:lumMod val="50000"/>
              </a:schemeClr>
            </a:solidFill>
            <a:prstDash val="sysDash"/>
            <a:round/>
            <a:headEnd type="none" w="med" len="med"/>
            <a:tailEnd type="none" w="med" len="med"/>
          </a:ln>
          <a:effectLst/>
        </p:spPr>
      </p:cxnSp>
      <p:cxnSp>
        <p:nvCxnSpPr>
          <p:cNvPr id="80" name="Straight Connector 79"/>
          <p:cNvCxnSpPr/>
          <p:nvPr/>
        </p:nvCxnSpPr>
        <p:spPr bwMode="auto">
          <a:xfrm flipV="1">
            <a:off x="4912153" y="3050137"/>
            <a:ext cx="1143492" cy="684181"/>
          </a:xfrm>
          <a:prstGeom prst="line">
            <a:avLst/>
          </a:prstGeom>
          <a:solidFill>
            <a:schemeClr val="accent1"/>
          </a:solidFill>
          <a:ln w="12700" cap="flat" cmpd="sng" algn="ctr">
            <a:solidFill>
              <a:schemeClr val="accent5">
                <a:lumMod val="50000"/>
              </a:schemeClr>
            </a:solidFill>
            <a:prstDash val="sysDash"/>
            <a:round/>
            <a:headEnd type="none" w="med" len="med"/>
            <a:tailEnd type="none" w="med" len="med"/>
          </a:ln>
          <a:effectLst/>
        </p:spPr>
      </p:cxnSp>
      <p:sp>
        <p:nvSpPr>
          <p:cNvPr id="81" name="TextBox 80"/>
          <p:cNvSpPr txBox="1"/>
          <p:nvPr/>
        </p:nvSpPr>
        <p:spPr>
          <a:xfrm rot="1371881">
            <a:off x="2068553" y="3282828"/>
            <a:ext cx="1245526" cy="246221"/>
          </a:xfrm>
          <a:prstGeom prst="rect">
            <a:avLst/>
          </a:prstGeom>
          <a:noFill/>
        </p:spPr>
        <p:txBody>
          <a:bodyPr wrap="square" rtlCol="0">
            <a:spAutoFit/>
          </a:bodyPr>
          <a:lstStyle/>
          <a:p>
            <a:r>
              <a:rPr lang="en-US" sz="1000" dirty="0"/>
              <a:t>Dragonfly group</a:t>
            </a:r>
          </a:p>
        </p:txBody>
      </p:sp>
      <p:sp>
        <p:nvSpPr>
          <p:cNvPr id="82" name="TextBox 81"/>
          <p:cNvSpPr txBox="1"/>
          <p:nvPr/>
        </p:nvSpPr>
        <p:spPr>
          <a:xfrm rot="19642727">
            <a:off x="4803712" y="3077641"/>
            <a:ext cx="1245526" cy="246221"/>
          </a:xfrm>
          <a:prstGeom prst="rect">
            <a:avLst/>
          </a:prstGeom>
          <a:noFill/>
        </p:spPr>
        <p:txBody>
          <a:bodyPr wrap="square" rtlCol="0">
            <a:spAutoFit/>
          </a:bodyPr>
          <a:lstStyle/>
          <a:p>
            <a:r>
              <a:rPr lang="en-US" sz="1000" dirty="0"/>
              <a:t>Dragonfly group</a:t>
            </a:r>
          </a:p>
        </p:txBody>
      </p:sp>
      <p:grpSp>
        <p:nvGrpSpPr>
          <p:cNvPr id="83" name="Group 82"/>
          <p:cNvGrpSpPr/>
          <p:nvPr/>
        </p:nvGrpSpPr>
        <p:grpSpPr>
          <a:xfrm>
            <a:off x="6035201" y="3019957"/>
            <a:ext cx="2970881" cy="1322408"/>
            <a:chOff x="0" y="0"/>
            <a:chExt cx="4609882" cy="2217026"/>
          </a:xfrm>
        </p:grpSpPr>
        <p:sp>
          <p:nvSpPr>
            <p:cNvPr id="84" name="Rectangle 83"/>
            <p:cNvSpPr/>
            <p:nvPr/>
          </p:nvSpPr>
          <p:spPr>
            <a:xfrm>
              <a:off x="0" y="6350"/>
              <a:ext cx="683172" cy="490483"/>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000" kern="1200" dirty="0">
                  <a:solidFill>
                    <a:srgbClr val="FFFFFF"/>
                  </a:solidFill>
                  <a:effectLst/>
                  <a:ea typeface="ＭＳ 明朝"/>
                  <a:cs typeface="Times New Roman"/>
                </a:rPr>
                <a:t>R0</a:t>
              </a:r>
              <a:endParaRPr lang="en-US" sz="1000" dirty="0">
                <a:effectLst/>
                <a:latin typeface="Times"/>
                <a:ea typeface="ＭＳ 明朝"/>
                <a:cs typeface="Times New Roman"/>
              </a:endParaRPr>
            </a:p>
          </p:txBody>
        </p:sp>
        <p:sp>
          <p:nvSpPr>
            <p:cNvPr id="85" name="Rectangle 84"/>
            <p:cNvSpPr/>
            <p:nvPr/>
          </p:nvSpPr>
          <p:spPr>
            <a:xfrm>
              <a:off x="965201" y="6350"/>
              <a:ext cx="683172" cy="490483"/>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000" kern="1200">
                  <a:solidFill>
                    <a:srgbClr val="FFFFFF"/>
                  </a:solidFill>
                  <a:effectLst/>
                  <a:ea typeface="ＭＳ 明朝"/>
                  <a:cs typeface="Times New Roman"/>
                </a:rPr>
                <a:t>R1</a:t>
              </a:r>
              <a:endParaRPr lang="en-US" sz="1000">
                <a:effectLst/>
                <a:latin typeface="Times"/>
                <a:ea typeface="ＭＳ 明朝"/>
                <a:cs typeface="Times New Roman"/>
              </a:endParaRPr>
            </a:p>
          </p:txBody>
        </p:sp>
        <p:sp>
          <p:nvSpPr>
            <p:cNvPr id="86" name="Rectangle 85"/>
            <p:cNvSpPr/>
            <p:nvPr/>
          </p:nvSpPr>
          <p:spPr>
            <a:xfrm>
              <a:off x="1963684" y="6350"/>
              <a:ext cx="683172" cy="490483"/>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000" kern="1200">
                  <a:solidFill>
                    <a:srgbClr val="FFFFFF"/>
                  </a:solidFill>
                  <a:effectLst/>
                  <a:ea typeface="ＭＳ 明朝"/>
                  <a:cs typeface="Times New Roman"/>
                </a:rPr>
                <a:t>R2</a:t>
              </a:r>
              <a:endParaRPr lang="en-US" sz="1000">
                <a:effectLst/>
                <a:latin typeface="Times"/>
                <a:ea typeface="ＭＳ 明朝"/>
                <a:cs typeface="Times New Roman"/>
              </a:endParaRPr>
            </a:p>
          </p:txBody>
        </p:sp>
        <p:sp>
          <p:nvSpPr>
            <p:cNvPr id="87" name="Rectangle 86"/>
            <p:cNvSpPr/>
            <p:nvPr/>
          </p:nvSpPr>
          <p:spPr>
            <a:xfrm>
              <a:off x="2944651" y="6350"/>
              <a:ext cx="683172" cy="490483"/>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000" kern="1200" dirty="0">
                  <a:solidFill>
                    <a:srgbClr val="FFFFFF"/>
                  </a:solidFill>
                  <a:effectLst/>
                  <a:ea typeface="ＭＳ 明朝"/>
                  <a:cs typeface="Times New Roman"/>
                </a:rPr>
                <a:t>R3</a:t>
              </a:r>
              <a:endParaRPr lang="en-US" sz="1000" dirty="0">
                <a:effectLst/>
                <a:latin typeface="Times"/>
                <a:ea typeface="ＭＳ 明朝"/>
                <a:cs typeface="Times New Roman"/>
              </a:endParaRPr>
            </a:p>
          </p:txBody>
        </p:sp>
        <p:sp>
          <p:nvSpPr>
            <p:cNvPr id="88" name="Rectangle 87"/>
            <p:cNvSpPr/>
            <p:nvPr/>
          </p:nvSpPr>
          <p:spPr>
            <a:xfrm>
              <a:off x="3920360" y="6350"/>
              <a:ext cx="683172" cy="490483"/>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000" kern="1200">
                  <a:solidFill>
                    <a:srgbClr val="FFFFFF"/>
                  </a:solidFill>
                  <a:effectLst/>
                  <a:ea typeface="ＭＳ 明朝"/>
                  <a:cs typeface="Times New Roman"/>
                </a:rPr>
                <a:t>R4</a:t>
              </a:r>
              <a:endParaRPr lang="en-US" sz="1000">
                <a:effectLst/>
                <a:latin typeface="Times"/>
                <a:ea typeface="ＭＳ 明朝"/>
                <a:cs typeface="Times New Roman"/>
              </a:endParaRPr>
            </a:p>
          </p:txBody>
        </p:sp>
        <p:sp>
          <p:nvSpPr>
            <p:cNvPr id="89" name="Rectangle 88"/>
            <p:cNvSpPr/>
            <p:nvPr/>
          </p:nvSpPr>
          <p:spPr>
            <a:xfrm>
              <a:off x="0" y="855936"/>
              <a:ext cx="683172" cy="490483"/>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000" kern="1200">
                  <a:solidFill>
                    <a:srgbClr val="FFFFFF"/>
                  </a:solidFill>
                  <a:effectLst/>
                  <a:ea typeface="ＭＳ 明朝"/>
                  <a:cs typeface="Times New Roman"/>
                </a:rPr>
                <a:t>R5</a:t>
              </a:r>
              <a:endParaRPr lang="en-US" sz="1000">
                <a:effectLst/>
                <a:latin typeface="Times"/>
                <a:ea typeface="ＭＳ 明朝"/>
                <a:cs typeface="Times New Roman"/>
              </a:endParaRPr>
            </a:p>
          </p:txBody>
        </p:sp>
        <p:sp>
          <p:nvSpPr>
            <p:cNvPr id="90" name="Rectangle 89"/>
            <p:cNvSpPr/>
            <p:nvPr/>
          </p:nvSpPr>
          <p:spPr>
            <a:xfrm>
              <a:off x="965201" y="855936"/>
              <a:ext cx="683172" cy="490483"/>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000" kern="1200">
                  <a:solidFill>
                    <a:srgbClr val="FFFFFF"/>
                  </a:solidFill>
                  <a:effectLst/>
                  <a:ea typeface="ＭＳ 明朝"/>
                  <a:cs typeface="Times New Roman"/>
                </a:rPr>
                <a:t>R6</a:t>
              </a:r>
              <a:endParaRPr lang="en-US" sz="1000">
                <a:effectLst/>
                <a:latin typeface="Times"/>
                <a:ea typeface="ＭＳ 明朝"/>
                <a:cs typeface="Times New Roman"/>
              </a:endParaRPr>
            </a:p>
          </p:txBody>
        </p:sp>
        <p:sp>
          <p:nvSpPr>
            <p:cNvPr id="91" name="Rectangle 90"/>
            <p:cNvSpPr/>
            <p:nvPr/>
          </p:nvSpPr>
          <p:spPr>
            <a:xfrm>
              <a:off x="1963684" y="855936"/>
              <a:ext cx="683172" cy="490483"/>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000" kern="1200">
                  <a:solidFill>
                    <a:srgbClr val="FFFFFF"/>
                  </a:solidFill>
                  <a:effectLst/>
                  <a:ea typeface="ＭＳ 明朝"/>
                  <a:cs typeface="Times New Roman"/>
                </a:rPr>
                <a:t>R7</a:t>
              </a:r>
              <a:endParaRPr lang="en-US" sz="1000">
                <a:effectLst/>
                <a:latin typeface="Times"/>
                <a:ea typeface="ＭＳ 明朝"/>
                <a:cs typeface="Times New Roman"/>
              </a:endParaRPr>
            </a:p>
          </p:txBody>
        </p:sp>
        <p:sp>
          <p:nvSpPr>
            <p:cNvPr id="92" name="Rectangle 91"/>
            <p:cNvSpPr/>
            <p:nvPr/>
          </p:nvSpPr>
          <p:spPr>
            <a:xfrm>
              <a:off x="2944651" y="855936"/>
              <a:ext cx="683172" cy="490483"/>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000" kern="1200">
                  <a:solidFill>
                    <a:srgbClr val="FFFFFF"/>
                  </a:solidFill>
                  <a:effectLst/>
                  <a:ea typeface="ＭＳ 明朝"/>
                  <a:cs typeface="Times New Roman"/>
                </a:rPr>
                <a:t>R8</a:t>
              </a:r>
              <a:endParaRPr lang="en-US" sz="1000">
                <a:effectLst/>
                <a:latin typeface="Times"/>
                <a:ea typeface="ＭＳ 明朝"/>
                <a:cs typeface="Times New Roman"/>
              </a:endParaRPr>
            </a:p>
          </p:txBody>
        </p:sp>
        <p:cxnSp>
          <p:nvCxnSpPr>
            <p:cNvPr id="93" name="Straight Connector 92"/>
            <p:cNvCxnSpPr/>
            <p:nvPr/>
          </p:nvCxnSpPr>
          <p:spPr>
            <a:xfrm>
              <a:off x="683172" y="251592"/>
              <a:ext cx="282029" cy="0"/>
            </a:xfrm>
            <a:prstGeom prst="line">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1648373" y="246337"/>
              <a:ext cx="315311" cy="5255"/>
            </a:xfrm>
            <a:prstGeom prst="line">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2662622" y="246337"/>
              <a:ext cx="282029" cy="0"/>
            </a:xfrm>
            <a:prstGeom prst="line">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3638331" y="246337"/>
              <a:ext cx="282029" cy="0"/>
            </a:xfrm>
            <a:prstGeom prst="line">
              <a:avLst/>
            </a:prstGeom>
            <a:ln>
              <a:solidFill>
                <a:srgbClr val="34BD08"/>
              </a:solidFill>
            </a:ln>
          </p:spPr>
          <p:style>
            <a:lnRef idx="2">
              <a:schemeClr val="accent1"/>
            </a:lnRef>
            <a:fillRef idx="0">
              <a:schemeClr val="accent1"/>
            </a:fillRef>
            <a:effectRef idx="1">
              <a:schemeClr val="accent1"/>
            </a:effectRef>
            <a:fontRef idx="minor">
              <a:schemeClr val="tx1"/>
            </a:fontRef>
          </p:style>
        </p:cxnSp>
        <p:sp>
          <p:nvSpPr>
            <p:cNvPr id="97" name="Rectangle 96"/>
            <p:cNvSpPr/>
            <p:nvPr/>
          </p:nvSpPr>
          <p:spPr>
            <a:xfrm>
              <a:off x="3925614" y="855936"/>
              <a:ext cx="683172" cy="490483"/>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000" kern="1200" dirty="0">
                  <a:solidFill>
                    <a:srgbClr val="FFFFFF"/>
                  </a:solidFill>
                  <a:effectLst/>
                  <a:ea typeface="ＭＳ 明朝"/>
                  <a:cs typeface="Times New Roman"/>
                </a:rPr>
                <a:t>R9</a:t>
              </a:r>
              <a:endParaRPr lang="en-US" sz="1000" dirty="0">
                <a:effectLst/>
                <a:latin typeface="Times"/>
                <a:ea typeface="ＭＳ 明朝"/>
                <a:cs typeface="Times New Roman"/>
              </a:endParaRPr>
            </a:p>
          </p:txBody>
        </p:sp>
        <p:grpSp>
          <p:nvGrpSpPr>
            <p:cNvPr id="98" name="Group 97"/>
            <p:cNvGrpSpPr/>
            <p:nvPr/>
          </p:nvGrpSpPr>
          <p:grpSpPr>
            <a:xfrm>
              <a:off x="347935" y="0"/>
              <a:ext cx="3920361" cy="12701"/>
              <a:chOff x="347935" y="0"/>
              <a:chExt cx="3920361" cy="12701"/>
            </a:xfrm>
          </p:grpSpPr>
          <p:cxnSp>
            <p:nvCxnSpPr>
              <p:cNvPr id="143" name="Curved Connector 142"/>
              <p:cNvCxnSpPr/>
              <p:nvPr/>
            </p:nvCxnSpPr>
            <p:spPr>
              <a:xfrm rot="5400000" flipH="1" flipV="1">
                <a:off x="1813911" y="-1465975"/>
                <a:ext cx="12700" cy="2944651"/>
              </a:xfrm>
              <a:prstGeom prst="curvedConnector3">
                <a:avLst>
                  <a:gd name="adj1" fmla="val 1800000"/>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44" name="Curved Connector 143"/>
              <p:cNvCxnSpPr/>
              <p:nvPr/>
            </p:nvCxnSpPr>
            <p:spPr>
              <a:xfrm rot="5400000" flipH="1" flipV="1">
                <a:off x="1813911" y="-1465975"/>
                <a:ext cx="12700" cy="2944651"/>
              </a:xfrm>
              <a:prstGeom prst="curvedConnector3">
                <a:avLst>
                  <a:gd name="adj1" fmla="val 2351724"/>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45" name="Curved Connector 144"/>
              <p:cNvCxnSpPr/>
              <p:nvPr/>
            </p:nvCxnSpPr>
            <p:spPr>
              <a:xfrm rot="5400000" flipH="1" flipV="1">
                <a:off x="2301766" y="-1953830"/>
                <a:ext cx="12700" cy="3920360"/>
              </a:xfrm>
              <a:prstGeom prst="curvedConnector3">
                <a:avLst>
                  <a:gd name="adj1" fmla="val 2696551"/>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46" name="Curved Connector 145"/>
              <p:cNvCxnSpPr/>
              <p:nvPr/>
            </p:nvCxnSpPr>
            <p:spPr>
              <a:xfrm rot="5400000" flipH="1" flipV="1">
                <a:off x="2296512" y="-983375"/>
                <a:ext cx="12700" cy="1979450"/>
              </a:xfrm>
              <a:prstGeom prst="curvedConnector3">
                <a:avLst>
                  <a:gd name="adj1" fmla="val 1800000"/>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47" name="Curved Connector 146"/>
              <p:cNvCxnSpPr/>
              <p:nvPr/>
            </p:nvCxnSpPr>
            <p:spPr>
              <a:xfrm rot="5400000" flipH="1" flipV="1">
                <a:off x="2784366" y="-1471229"/>
                <a:ext cx="12700" cy="2955159"/>
              </a:xfrm>
              <a:prstGeom prst="curvedConnector3">
                <a:avLst>
                  <a:gd name="adj1" fmla="val 1800000"/>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48" name="Curved Connector 147"/>
              <p:cNvCxnSpPr/>
              <p:nvPr/>
            </p:nvCxnSpPr>
            <p:spPr>
              <a:xfrm rot="5400000" flipH="1" flipV="1">
                <a:off x="3283608" y="-971988"/>
                <a:ext cx="12700" cy="1956676"/>
              </a:xfrm>
              <a:prstGeom prst="curvedConnector3">
                <a:avLst>
                  <a:gd name="adj1" fmla="val 1800000"/>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49" name="Curved Connector 148"/>
              <p:cNvCxnSpPr/>
              <p:nvPr/>
            </p:nvCxnSpPr>
            <p:spPr>
              <a:xfrm rot="5400000" flipH="1" flipV="1">
                <a:off x="2784366" y="-1471229"/>
                <a:ext cx="12700" cy="2955159"/>
              </a:xfrm>
              <a:prstGeom prst="curvedConnector3">
                <a:avLst>
                  <a:gd name="adj1" fmla="val 1800000"/>
                </a:avLst>
              </a:prstGeom>
              <a:ln>
                <a:solidFill>
                  <a:srgbClr val="34BD08"/>
                </a:solidFill>
              </a:ln>
            </p:spPr>
            <p:style>
              <a:lnRef idx="2">
                <a:schemeClr val="accent1"/>
              </a:lnRef>
              <a:fillRef idx="0">
                <a:schemeClr val="accent1"/>
              </a:fillRef>
              <a:effectRef idx="1">
                <a:schemeClr val="accent1"/>
              </a:effectRef>
              <a:fontRef idx="minor">
                <a:schemeClr val="tx1"/>
              </a:fontRef>
            </p:style>
          </p:cxnSp>
        </p:grpSp>
        <p:grpSp>
          <p:nvGrpSpPr>
            <p:cNvPr id="99" name="Group 98"/>
            <p:cNvGrpSpPr/>
            <p:nvPr/>
          </p:nvGrpSpPr>
          <p:grpSpPr>
            <a:xfrm>
              <a:off x="339174" y="855936"/>
              <a:ext cx="3920361" cy="12701"/>
              <a:chOff x="339174" y="855936"/>
              <a:chExt cx="3920361" cy="12701"/>
            </a:xfrm>
          </p:grpSpPr>
          <p:cxnSp>
            <p:nvCxnSpPr>
              <p:cNvPr id="136" name="Curved Connector 135"/>
              <p:cNvCxnSpPr/>
              <p:nvPr/>
            </p:nvCxnSpPr>
            <p:spPr>
              <a:xfrm rot="5400000" flipH="1" flipV="1">
                <a:off x="1805150" y="-610039"/>
                <a:ext cx="12700" cy="2944651"/>
              </a:xfrm>
              <a:prstGeom prst="curvedConnector3">
                <a:avLst>
                  <a:gd name="adj1" fmla="val 1800000"/>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37" name="Curved Connector 136"/>
              <p:cNvCxnSpPr/>
              <p:nvPr/>
            </p:nvCxnSpPr>
            <p:spPr>
              <a:xfrm rot="5400000" flipH="1" flipV="1">
                <a:off x="1805150" y="-610039"/>
                <a:ext cx="12700" cy="2944651"/>
              </a:xfrm>
              <a:prstGeom prst="curvedConnector3">
                <a:avLst>
                  <a:gd name="adj1" fmla="val 2351724"/>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38" name="Curved Connector 137"/>
              <p:cNvCxnSpPr/>
              <p:nvPr/>
            </p:nvCxnSpPr>
            <p:spPr>
              <a:xfrm rot="5400000" flipH="1" flipV="1">
                <a:off x="2293005" y="-1097894"/>
                <a:ext cx="12700" cy="3920360"/>
              </a:xfrm>
              <a:prstGeom prst="curvedConnector3">
                <a:avLst>
                  <a:gd name="adj1" fmla="val 2696551"/>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39" name="Curved Connector 138"/>
              <p:cNvCxnSpPr/>
              <p:nvPr/>
            </p:nvCxnSpPr>
            <p:spPr>
              <a:xfrm rot="5400000" flipH="1" flipV="1">
                <a:off x="2287751" y="-127439"/>
                <a:ext cx="12700" cy="1979450"/>
              </a:xfrm>
              <a:prstGeom prst="curvedConnector3">
                <a:avLst>
                  <a:gd name="adj1" fmla="val 1800000"/>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40" name="Curved Connector 139"/>
              <p:cNvCxnSpPr/>
              <p:nvPr/>
            </p:nvCxnSpPr>
            <p:spPr>
              <a:xfrm rot="5400000" flipH="1" flipV="1">
                <a:off x="2775605" y="-615293"/>
                <a:ext cx="12700" cy="2955159"/>
              </a:xfrm>
              <a:prstGeom prst="curvedConnector3">
                <a:avLst>
                  <a:gd name="adj1" fmla="val 1800000"/>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41" name="Curved Connector 140"/>
              <p:cNvCxnSpPr/>
              <p:nvPr/>
            </p:nvCxnSpPr>
            <p:spPr>
              <a:xfrm rot="5400000" flipH="1" flipV="1">
                <a:off x="3274847" y="-116052"/>
                <a:ext cx="12700" cy="1956676"/>
              </a:xfrm>
              <a:prstGeom prst="curvedConnector3">
                <a:avLst>
                  <a:gd name="adj1" fmla="val 1800000"/>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42" name="Curved Connector 141"/>
              <p:cNvCxnSpPr/>
              <p:nvPr/>
            </p:nvCxnSpPr>
            <p:spPr>
              <a:xfrm rot="5400000" flipH="1" flipV="1">
                <a:off x="2775605" y="-615293"/>
                <a:ext cx="12700" cy="2955159"/>
              </a:xfrm>
              <a:prstGeom prst="curvedConnector3">
                <a:avLst>
                  <a:gd name="adj1" fmla="val 1800000"/>
                </a:avLst>
              </a:prstGeom>
              <a:ln>
                <a:solidFill>
                  <a:srgbClr val="34BD08"/>
                </a:solidFill>
              </a:ln>
            </p:spPr>
            <p:style>
              <a:lnRef idx="2">
                <a:schemeClr val="accent1"/>
              </a:lnRef>
              <a:fillRef idx="0">
                <a:schemeClr val="accent1"/>
              </a:fillRef>
              <a:effectRef idx="1">
                <a:schemeClr val="accent1"/>
              </a:effectRef>
              <a:fontRef idx="minor">
                <a:schemeClr val="tx1"/>
              </a:fontRef>
            </p:style>
          </p:cxnSp>
        </p:grpSp>
        <p:cxnSp>
          <p:nvCxnSpPr>
            <p:cNvPr id="100" name="Straight Connector 99"/>
            <p:cNvCxnSpPr/>
            <p:nvPr/>
          </p:nvCxnSpPr>
          <p:spPr>
            <a:xfrm>
              <a:off x="694557" y="1113440"/>
              <a:ext cx="282029" cy="0"/>
            </a:xfrm>
            <a:prstGeom prst="line">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1643117" y="1113440"/>
              <a:ext cx="315311" cy="5255"/>
            </a:xfrm>
            <a:prstGeom prst="line">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2629340" y="1101178"/>
              <a:ext cx="315311" cy="5255"/>
            </a:xfrm>
            <a:prstGeom prst="line">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3633074" y="1118695"/>
              <a:ext cx="315311" cy="5255"/>
            </a:xfrm>
            <a:prstGeom prst="line">
              <a:avLst/>
            </a:prstGeom>
            <a:ln>
              <a:solidFill>
                <a:srgbClr val="34BD08"/>
              </a:solidFill>
            </a:ln>
          </p:spPr>
          <p:style>
            <a:lnRef idx="2">
              <a:schemeClr val="accent1"/>
            </a:lnRef>
            <a:fillRef idx="0">
              <a:schemeClr val="accent1"/>
            </a:fillRef>
            <a:effectRef idx="1">
              <a:schemeClr val="accent1"/>
            </a:effectRef>
            <a:fontRef idx="minor">
              <a:schemeClr val="tx1"/>
            </a:fontRef>
          </p:style>
        </p:cxnSp>
        <p:sp>
          <p:nvSpPr>
            <p:cNvPr id="104" name="Rectangle 103"/>
            <p:cNvSpPr/>
            <p:nvPr/>
          </p:nvSpPr>
          <p:spPr>
            <a:xfrm>
              <a:off x="1096" y="1726543"/>
              <a:ext cx="683172" cy="490483"/>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000" kern="1200" dirty="0">
                  <a:solidFill>
                    <a:srgbClr val="FFFFFF"/>
                  </a:solidFill>
                  <a:effectLst/>
                  <a:ea typeface="ＭＳ 明朝"/>
                  <a:cs typeface="Times New Roman"/>
                </a:rPr>
                <a:t>R10</a:t>
              </a:r>
              <a:endParaRPr lang="en-US" sz="1000" dirty="0">
                <a:effectLst/>
                <a:latin typeface="Times"/>
                <a:ea typeface="ＭＳ 明朝"/>
                <a:cs typeface="Times New Roman"/>
              </a:endParaRPr>
            </a:p>
          </p:txBody>
        </p:sp>
        <p:sp>
          <p:nvSpPr>
            <p:cNvPr id="105" name="Rectangle 104"/>
            <p:cNvSpPr/>
            <p:nvPr/>
          </p:nvSpPr>
          <p:spPr>
            <a:xfrm>
              <a:off x="966297" y="1726544"/>
              <a:ext cx="683173" cy="490482"/>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000" kern="1200" dirty="0">
                  <a:solidFill>
                    <a:srgbClr val="FFFFFF"/>
                  </a:solidFill>
                  <a:effectLst/>
                  <a:ea typeface="ＭＳ 明朝"/>
                  <a:cs typeface="Times New Roman"/>
                </a:rPr>
                <a:t>R11</a:t>
              </a:r>
              <a:endParaRPr lang="en-US" sz="1000" dirty="0">
                <a:effectLst/>
                <a:latin typeface="Times"/>
                <a:ea typeface="ＭＳ 明朝"/>
                <a:cs typeface="Times New Roman"/>
              </a:endParaRPr>
            </a:p>
          </p:txBody>
        </p:sp>
        <p:sp>
          <p:nvSpPr>
            <p:cNvPr id="106" name="Rectangle 105"/>
            <p:cNvSpPr/>
            <p:nvPr/>
          </p:nvSpPr>
          <p:spPr>
            <a:xfrm>
              <a:off x="1964780" y="1726543"/>
              <a:ext cx="683172" cy="490483"/>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000" kern="1200" dirty="0">
                  <a:solidFill>
                    <a:srgbClr val="FFFFFF"/>
                  </a:solidFill>
                  <a:effectLst/>
                  <a:ea typeface="ＭＳ 明朝"/>
                  <a:cs typeface="Times New Roman"/>
                </a:rPr>
                <a:t>R12</a:t>
              </a:r>
              <a:endParaRPr lang="en-US" sz="1000" dirty="0">
                <a:effectLst/>
                <a:latin typeface="Times"/>
                <a:ea typeface="ＭＳ 明朝"/>
                <a:cs typeface="Times New Roman"/>
              </a:endParaRPr>
            </a:p>
          </p:txBody>
        </p:sp>
        <p:sp>
          <p:nvSpPr>
            <p:cNvPr id="107" name="Rectangle 106"/>
            <p:cNvSpPr/>
            <p:nvPr/>
          </p:nvSpPr>
          <p:spPr>
            <a:xfrm>
              <a:off x="2945747" y="1726543"/>
              <a:ext cx="683172" cy="490483"/>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000" kern="1200">
                  <a:solidFill>
                    <a:srgbClr val="FFFFFF"/>
                  </a:solidFill>
                  <a:effectLst/>
                  <a:ea typeface="ＭＳ 明朝"/>
                  <a:cs typeface="Times New Roman"/>
                </a:rPr>
                <a:t>R13</a:t>
              </a:r>
              <a:endParaRPr lang="en-US" sz="1000">
                <a:effectLst/>
                <a:latin typeface="Times"/>
                <a:ea typeface="ＭＳ 明朝"/>
                <a:cs typeface="Times New Roman"/>
              </a:endParaRPr>
            </a:p>
          </p:txBody>
        </p:sp>
        <p:sp>
          <p:nvSpPr>
            <p:cNvPr id="108" name="Rectangle 107"/>
            <p:cNvSpPr/>
            <p:nvPr/>
          </p:nvSpPr>
          <p:spPr>
            <a:xfrm>
              <a:off x="3926710" y="1726543"/>
              <a:ext cx="683172" cy="490483"/>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000" kern="1200">
                  <a:solidFill>
                    <a:srgbClr val="FFFFFF"/>
                  </a:solidFill>
                  <a:effectLst/>
                  <a:ea typeface="ＭＳ 明朝"/>
                  <a:cs typeface="Times New Roman"/>
                </a:rPr>
                <a:t>R14</a:t>
              </a:r>
              <a:endParaRPr lang="en-US" sz="1000">
                <a:effectLst/>
                <a:latin typeface="Times"/>
                <a:ea typeface="ＭＳ 明朝"/>
                <a:cs typeface="Times New Roman"/>
              </a:endParaRPr>
            </a:p>
          </p:txBody>
        </p:sp>
        <p:grpSp>
          <p:nvGrpSpPr>
            <p:cNvPr id="109" name="Group 108"/>
            <p:cNvGrpSpPr/>
            <p:nvPr/>
          </p:nvGrpSpPr>
          <p:grpSpPr>
            <a:xfrm>
              <a:off x="340270" y="1726543"/>
              <a:ext cx="3920361" cy="12701"/>
              <a:chOff x="340270" y="1726543"/>
              <a:chExt cx="3920361" cy="12701"/>
            </a:xfrm>
          </p:grpSpPr>
          <p:cxnSp>
            <p:nvCxnSpPr>
              <p:cNvPr id="129" name="Curved Connector 128"/>
              <p:cNvCxnSpPr/>
              <p:nvPr/>
            </p:nvCxnSpPr>
            <p:spPr>
              <a:xfrm rot="5400000" flipH="1" flipV="1">
                <a:off x="1806246" y="260568"/>
                <a:ext cx="12700" cy="2944651"/>
              </a:xfrm>
              <a:prstGeom prst="curvedConnector3">
                <a:avLst>
                  <a:gd name="adj1" fmla="val 1800000"/>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30" name="Curved Connector 129"/>
              <p:cNvCxnSpPr/>
              <p:nvPr/>
            </p:nvCxnSpPr>
            <p:spPr>
              <a:xfrm rot="5400000" flipH="1" flipV="1">
                <a:off x="1806246" y="260568"/>
                <a:ext cx="12700" cy="2944651"/>
              </a:xfrm>
              <a:prstGeom prst="curvedConnector3">
                <a:avLst>
                  <a:gd name="adj1" fmla="val 2351724"/>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31" name="Curved Connector 130"/>
              <p:cNvCxnSpPr/>
              <p:nvPr/>
            </p:nvCxnSpPr>
            <p:spPr>
              <a:xfrm rot="5400000" flipH="1" flipV="1">
                <a:off x="2294101" y="-227287"/>
                <a:ext cx="12700" cy="3920360"/>
              </a:xfrm>
              <a:prstGeom prst="curvedConnector3">
                <a:avLst>
                  <a:gd name="adj1" fmla="val 2696551"/>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32" name="Curved Connector 131"/>
              <p:cNvCxnSpPr/>
              <p:nvPr/>
            </p:nvCxnSpPr>
            <p:spPr>
              <a:xfrm rot="5400000" flipH="1" flipV="1">
                <a:off x="2288847" y="743168"/>
                <a:ext cx="12700" cy="1979450"/>
              </a:xfrm>
              <a:prstGeom prst="curvedConnector3">
                <a:avLst>
                  <a:gd name="adj1" fmla="val 1800000"/>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33" name="Curved Connector 132"/>
              <p:cNvCxnSpPr/>
              <p:nvPr/>
            </p:nvCxnSpPr>
            <p:spPr>
              <a:xfrm rot="5400000" flipH="1" flipV="1">
                <a:off x="2776701" y="255314"/>
                <a:ext cx="12700" cy="2955159"/>
              </a:xfrm>
              <a:prstGeom prst="curvedConnector3">
                <a:avLst>
                  <a:gd name="adj1" fmla="val 1800000"/>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34" name="Curved Connector 133"/>
              <p:cNvCxnSpPr/>
              <p:nvPr/>
            </p:nvCxnSpPr>
            <p:spPr>
              <a:xfrm rot="5400000" flipH="1" flipV="1">
                <a:off x="3275943" y="754555"/>
                <a:ext cx="12700" cy="1956676"/>
              </a:xfrm>
              <a:prstGeom prst="curvedConnector3">
                <a:avLst>
                  <a:gd name="adj1" fmla="val 1800000"/>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35" name="Curved Connector 134"/>
              <p:cNvCxnSpPr/>
              <p:nvPr/>
            </p:nvCxnSpPr>
            <p:spPr>
              <a:xfrm rot="5400000" flipH="1" flipV="1">
                <a:off x="2776701" y="255314"/>
                <a:ext cx="12700" cy="2955159"/>
              </a:xfrm>
              <a:prstGeom prst="curvedConnector3">
                <a:avLst>
                  <a:gd name="adj1" fmla="val 1800000"/>
                </a:avLst>
              </a:prstGeom>
              <a:ln>
                <a:solidFill>
                  <a:srgbClr val="34BD08"/>
                </a:solidFill>
              </a:ln>
            </p:spPr>
            <p:style>
              <a:lnRef idx="2">
                <a:schemeClr val="accent1"/>
              </a:lnRef>
              <a:fillRef idx="0">
                <a:schemeClr val="accent1"/>
              </a:fillRef>
              <a:effectRef idx="1">
                <a:schemeClr val="accent1"/>
              </a:effectRef>
              <a:fontRef idx="minor">
                <a:schemeClr val="tx1"/>
              </a:fontRef>
            </p:style>
          </p:cxnSp>
        </p:grpSp>
        <p:cxnSp>
          <p:nvCxnSpPr>
            <p:cNvPr id="110" name="Straight Connector 109"/>
            <p:cNvCxnSpPr/>
            <p:nvPr/>
          </p:nvCxnSpPr>
          <p:spPr>
            <a:xfrm>
              <a:off x="695653" y="1984047"/>
              <a:ext cx="282029" cy="0"/>
            </a:xfrm>
            <a:prstGeom prst="line">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1644213" y="1984047"/>
              <a:ext cx="315311" cy="5255"/>
            </a:xfrm>
            <a:prstGeom prst="line">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2630436" y="1971785"/>
              <a:ext cx="315311" cy="5255"/>
            </a:xfrm>
            <a:prstGeom prst="line">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3634170" y="1989302"/>
              <a:ext cx="315311" cy="5255"/>
            </a:xfrm>
            <a:prstGeom prst="line">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341586" y="496833"/>
              <a:ext cx="0" cy="35910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339174" y="1346419"/>
              <a:ext cx="0" cy="35910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Curved Connector 115"/>
            <p:cNvCxnSpPr/>
            <p:nvPr/>
          </p:nvCxnSpPr>
          <p:spPr>
            <a:xfrm rot="10800000" flipH="1" flipV="1">
              <a:off x="0" y="251591"/>
              <a:ext cx="1096" cy="1720193"/>
            </a:xfrm>
            <a:prstGeom prst="curvedConnector3">
              <a:avLst>
                <a:gd name="adj1" fmla="val -8870438"/>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7" name="Curved Connector 116"/>
            <p:cNvCxnSpPr/>
            <p:nvPr/>
          </p:nvCxnSpPr>
          <p:spPr>
            <a:xfrm rot="10800000" flipH="1" flipV="1">
              <a:off x="977682" y="241081"/>
              <a:ext cx="1096" cy="1720193"/>
            </a:xfrm>
            <a:prstGeom prst="curvedConnector3">
              <a:avLst>
                <a:gd name="adj1" fmla="val -8870438"/>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8" name="Curved Connector 117"/>
            <p:cNvCxnSpPr/>
            <p:nvPr/>
          </p:nvCxnSpPr>
          <p:spPr>
            <a:xfrm rot="10800000" flipH="1" flipV="1">
              <a:off x="1964780" y="241081"/>
              <a:ext cx="1096" cy="1720193"/>
            </a:xfrm>
            <a:prstGeom prst="curvedConnector3">
              <a:avLst>
                <a:gd name="adj1" fmla="val -8870438"/>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1317731" y="469681"/>
              <a:ext cx="0" cy="35910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1299118" y="1346419"/>
              <a:ext cx="8765" cy="3801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2302859" y="469681"/>
              <a:ext cx="2411" cy="38625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2302859" y="1346419"/>
              <a:ext cx="0" cy="35910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3262148" y="469681"/>
              <a:ext cx="0" cy="35910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3278569" y="1346419"/>
              <a:ext cx="0" cy="35910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4260631" y="469681"/>
              <a:ext cx="0" cy="35910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4259535" y="1346419"/>
              <a:ext cx="0" cy="35910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7" name="Curved Connector 126"/>
            <p:cNvCxnSpPr/>
            <p:nvPr/>
          </p:nvCxnSpPr>
          <p:spPr>
            <a:xfrm rot="10800000" flipH="1" flipV="1">
              <a:off x="2945747" y="246336"/>
              <a:ext cx="1096" cy="1720193"/>
            </a:xfrm>
            <a:prstGeom prst="curvedConnector3">
              <a:avLst>
                <a:gd name="adj1" fmla="val -8870438"/>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8" name="Curved Connector 127"/>
            <p:cNvCxnSpPr/>
            <p:nvPr/>
          </p:nvCxnSpPr>
          <p:spPr>
            <a:xfrm rot="10800000" flipH="1" flipV="1">
              <a:off x="3919264" y="241081"/>
              <a:ext cx="1096" cy="1720193"/>
            </a:xfrm>
            <a:prstGeom prst="curvedConnector3">
              <a:avLst>
                <a:gd name="adj1" fmla="val -8870438"/>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50" name="TextBox 149"/>
          <p:cNvSpPr txBox="1"/>
          <p:nvPr/>
        </p:nvSpPr>
        <p:spPr>
          <a:xfrm>
            <a:off x="5913269" y="4435630"/>
            <a:ext cx="4388932" cy="338554"/>
          </a:xfrm>
          <a:prstGeom prst="rect">
            <a:avLst/>
          </a:prstGeom>
          <a:noFill/>
        </p:spPr>
        <p:txBody>
          <a:bodyPr wrap="square" rtlCol="0">
            <a:spAutoFit/>
          </a:bodyPr>
          <a:lstStyle/>
          <a:p>
            <a:r>
              <a:rPr lang="en-US" sz="1600" i="1" dirty="0"/>
              <a:t>A Cray XC style dragonfly group</a:t>
            </a:r>
          </a:p>
        </p:txBody>
      </p:sp>
      <p:pic>
        <p:nvPicPr>
          <p:cNvPr id="152" name="Picture 151" descr="group_4_8_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806" y="2711528"/>
            <a:ext cx="2168359" cy="1937033"/>
          </a:xfrm>
          <a:prstGeom prst="rect">
            <a:avLst/>
          </a:prstGeom>
        </p:spPr>
      </p:pic>
      <p:cxnSp>
        <p:nvCxnSpPr>
          <p:cNvPr id="154" name="Straight Connector 153"/>
          <p:cNvCxnSpPr/>
          <p:nvPr/>
        </p:nvCxnSpPr>
        <p:spPr bwMode="auto">
          <a:xfrm flipV="1">
            <a:off x="2051382" y="3873897"/>
            <a:ext cx="934983" cy="460612"/>
          </a:xfrm>
          <a:prstGeom prst="line">
            <a:avLst/>
          </a:prstGeom>
          <a:solidFill>
            <a:schemeClr val="accent1"/>
          </a:solidFill>
          <a:ln w="12700" cap="flat" cmpd="sng" algn="ctr">
            <a:solidFill>
              <a:schemeClr val="accent5">
                <a:lumMod val="50000"/>
              </a:schemeClr>
            </a:solidFill>
            <a:prstDash val="sysDash"/>
            <a:round/>
            <a:headEnd type="none" w="med" len="med"/>
            <a:tailEnd type="none" w="med" len="med"/>
          </a:ln>
          <a:effectLst/>
        </p:spPr>
      </p:cxnSp>
      <p:cxnSp>
        <p:nvCxnSpPr>
          <p:cNvPr id="157" name="Straight Connector 156"/>
          <p:cNvCxnSpPr/>
          <p:nvPr/>
        </p:nvCxnSpPr>
        <p:spPr bwMode="auto">
          <a:xfrm>
            <a:off x="2288617" y="3413286"/>
            <a:ext cx="711703" cy="334989"/>
          </a:xfrm>
          <a:prstGeom prst="line">
            <a:avLst/>
          </a:prstGeom>
          <a:solidFill>
            <a:schemeClr val="accent1"/>
          </a:solidFill>
          <a:ln w="12700" cap="flat" cmpd="sng" algn="ctr">
            <a:solidFill>
              <a:schemeClr val="accent5">
                <a:lumMod val="50000"/>
              </a:schemeClr>
            </a:solidFill>
            <a:prstDash val="sysDash"/>
            <a:round/>
            <a:headEnd type="none" w="med" len="med"/>
            <a:tailEnd type="none" w="med" len="med"/>
          </a:ln>
          <a:effectLst/>
        </p:spPr>
      </p:cxnSp>
      <p:sp>
        <p:nvSpPr>
          <p:cNvPr id="161" name="TextBox 160"/>
          <p:cNvSpPr txBox="1"/>
          <p:nvPr/>
        </p:nvSpPr>
        <p:spPr>
          <a:xfrm>
            <a:off x="354317" y="4589168"/>
            <a:ext cx="4739249" cy="338554"/>
          </a:xfrm>
          <a:prstGeom prst="rect">
            <a:avLst/>
          </a:prstGeom>
          <a:noFill/>
        </p:spPr>
        <p:txBody>
          <a:bodyPr wrap="square" rtlCol="0">
            <a:spAutoFit/>
          </a:bodyPr>
          <a:lstStyle/>
          <a:p>
            <a:r>
              <a:rPr lang="en-US" sz="1600" i="1" dirty="0"/>
              <a:t>Dragonfly group as proposed by Kim, Dally et al.</a:t>
            </a:r>
          </a:p>
        </p:txBody>
      </p:sp>
    </p:spTree>
    <p:extLst>
      <p:ext uri="{BB962C8B-B14F-4D97-AF65-F5344CB8AC3E}">
        <p14:creationId xmlns:p14="http://schemas.microsoft.com/office/powerpoint/2010/main" val="17294636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2" grpId="0"/>
      <p:bldP spid="150" grpId="0"/>
      <p:bldP spid="16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156" y="0"/>
            <a:ext cx="8372901" cy="621711"/>
          </a:xfrm>
        </p:spPr>
        <p:txBody>
          <a:bodyPr/>
          <a:lstStyle/>
          <a:p>
            <a:r>
              <a:rPr lang="en-US" dirty="0"/>
              <a:t>Configuring dragonfly network model</a:t>
            </a:r>
          </a:p>
        </p:txBody>
      </p:sp>
      <p:sp>
        <p:nvSpPr>
          <p:cNvPr id="5" name="Slide Number Placeholder 4"/>
          <p:cNvSpPr>
            <a:spLocks noGrp="1"/>
          </p:cNvSpPr>
          <p:nvPr>
            <p:ph type="sldNum" sz="quarter" idx="13"/>
          </p:nvPr>
        </p:nvSpPr>
        <p:spPr/>
        <p:txBody>
          <a:bodyPr/>
          <a:lstStyle/>
          <a:p>
            <a:fld id="{AEFAAC5A-9C4F-4278-920D-DF2BAB595749}" type="slidenum">
              <a:rPr lang="en-US" smtClean="0"/>
              <a:pPr/>
              <a:t>22</a:t>
            </a:fld>
            <a:endParaRPr lang="en-US" dirty="0"/>
          </a:p>
        </p:txBody>
      </p:sp>
      <p:pic>
        <p:nvPicPr>
          <p:cNvPr id="8" name="Picture 7" descr="Screen Shot 2017-07-06 at 10.15.0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798" y="1046844"/>
            <a:ext cx="5585135" cy="2242937"/>
          </a:xfrm>
          <a:prstGeom prst="rect">
            <a:avLst/>
          </a:prstGeom>
        </p:spPr>
      </p:pic>
      <p:cxnSp>
        <p:nvCxnSpPr>
          <p:cNvPr id="10" name="Straight Arrow Connector 9"/>
          <p:cNvCxnSpPr>
            <a:stCxn id="13" idx="1"/>
          </p:cNvCxnSpPr>
          <p:nvPr/>
        </p:nvCxnSpPr>
        <p:spPr>
          <a:xfrm flipH="1">
            <a:off x="1897878" y="1495633"/>
            <a:ext cx="4298133" cy="709721"/>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6196011" y="1172467"/>
            <a:ext cx="2832860" cy="646331"/>
          </a:xfrm>
          <a:prstGeom prst="rect">
            <a:avLst/>
          </a:prstGeom>
          <a:noFill/>
        </p:spPr>
        <p:txBody>
          <a:bodyPr wrap="square" rtlCol="0">
            <a:spAutoFit/>
          </a:bodyPr>
          <a:lstStyle/>
          <a:p>
            <a:r>
              <a:rPr lang="en-US" i="1" dirty="0" err="1"/>
              <a:t>nw-lp</a:t>
            </a:r>
            <a:r>
              <a:rPr lang="en-US" i="1" dirty="0"/>
              <a:t> is a simulated MPI process</a:t>
            </a:r>
          </a:p>
        </p:txBody>
      </p:sp>
      <p:sp>
        <p:nvSpPr>
          <p:cNvPr id="15" name="TextBox 14"/>
          <p:cNvSpPr txBox="1"/>
          <p:nvPr/>
        </p:nvSpPr>
        <p:spPr>
          <a:xfrm>
            <a:off x="6180952" y="1925059"/>
            <a:ext cx="2832860" cy="646331"/>
          </a:xfrm>
          <a:prstGeom prst="rect">
            <a:avLst/>
          </a:prstGeom>
          <a:noFill/>
        </p:spPr>
        <p:txBody>
          <a:bodyPr wrap="square" rtlCol="0">
            <a:spAutoFit/>
          </a:bodyPr>
          <a:lstStyle/>
          <a:p>
            <a:r>
              <a:rPr lang="en-US" i="1" dirty="0"/>
              <a:t>A simulated dragonfly network node</a:t>
            </a:r>
          </a:p>
        </p:txBody>
      </p:sp>
      <p:cxnSp>
        <p:nvCxnSpPr>
          <p:cNvPr id="16" name="Straight Arrow Connector 15"/>
          <p:cNvCxnSpPr>
            <a:stCxn id="15" idx="1"/>
          </p:cNvCxnSpPr>
          <p:nvPr/>
        </p:nvCxnSpPr>
        <p:spPr>
          <a:xfrm flipH="1">
            <a:off x="3656206" y="2248225"/>
            <a:ext cx="2524746" cy="361909"/>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6179847" y="2621819"/>
            <a:ext cx="2832860" cy="646331"/>
          </a:xfrm>
          <a:prstGeom prst="rect">
            <a:avLst/>
          </a:prstGeom>
          <a:noFill/>
        </p:spPr>
        <p:txBody>
          <a:bodyPr wrap="square" rtlCol="0">
            <a:spAutoFit/>
          </a:bodyPr>
          <a:lstStyle/>
          <a:p>
            <a:r>
              <a:rPr lang="en-US" i="1" dirty="0"/>
              <a:t>A simulated dragonfly network router</a:t>
            </a:r>
          </a:p>
        </p:txBody>
      </p:sp>
      <p:cxnSp>
        <p:nvCxnSpPr>
          <p:cNvPr id="21" name="Straight Arrow Connector 20"/>
          <p:cNvCxnSpPr/>
          <p:nvPr/>
        </p:nvCxnSpPr>
        <p:spPr>
          <a:xfrm flipH="1" flipV="1">
            <a:off x="4298134" y="2833461"/>
            <a:ext cx="1981607" cy="209369"/>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459409" y="3446474"/>
            <a:ext cx="8471777" cy="1200329"/>
          </a:xfrm>
          <a:prstGeom prst="rect">
            <a:avLst/>
          </a:prstGeom>
          <a:noFill/>
        </p:spPr>
        <p:txBody>
          <a:bodyPr wrap="square" rtlCol="0">
            <a:spAutoFit/>
          </a:bodyPr>
          <a:lstStyle/>
          <a:p>
            <a:pPr marL="285750" indent="-285750">
              <a:buFont typeface="Arial"/>
              <a:buChar char="•"/>
            </a:pPr>
            <a:r>
              <a:rPr lang="en-US" dirty="0"/>
              <a:t>For simulating multiple MPI processes per node </a:t>
            </a:r>
            <a:r>
              <a:rPr lang="en-US" dirty="0">
                <a:sym typeface="Wingdings"/>
              </a:rPr>
              <a:t> </a:t>
            </a:r>
            <a:r>
              <a:rPr lang="en-US" dirty="0" err="1">
                <a:sym typeface="Wingdings"/>
              </a:rPr>
              <a:t>nw-lp</a:t>
            </a:r>
            <a:r>
              <a:rPr lang="en-US" dirty="0">
                <a:sym typeface="Wingdings"/>
              </a:rPr>
              <a:t>=</a:t>
            </a:r>
            <a:r>
              <a:rPr lang="en-US" dirty="0" err="1">
                <a:sym typeface="Wingdings"/>
              </a:rPr>
              <a:t>num-procs</a:t>
            </a:r>
            <a:r>
              <a:rPr lang="en-US" dirty="0">
                <a:sym typeface="Wingdings"/>
              </a:rPr>
              <a:t> * number of network nodes</a:t>
            </a:r>
          </a:p>
          <a:p>
            <a:pPr marL="285750" indent="-285750">
              <a:buFont typeface="Arial"/>
              <a:buChar char="•"/>
            </a:pPr>
            <a:r>
              <a:rPr lang="en-US" dirty="0">
                <a:sym typeface="Wingdings"/>
              </a:rPr>
              <a:t>Self messages messages sent to the same network node </a:t>
            </a:r>
          </a:p>
          <a:p>
            <a:pPr marL="285750" indent="-285750">
              <a:buFont typeface="Arial"/>
              <a:buChar char="•"/>
            </a:pPr>
            <a:r>
              <a:rPr lang="en-US" dirty="0">
                <a:sym typeface="Wingdings"/>
              </a:rPr>
              <a:t>Overhead for sending self message can be configured</a:t>
            </a:r>
          </a:p>
        </p:txBody>
      </p:sp>
      <p:sp>
        <p:nvSpPr>
          <p:cNvPr id="25" name="TextBox 24"/>
          <p:cNvSpPr txBox="1"/>
          <p:nvPr/>
        </p:nvSpPr>
        <p:spPr>
          <a:xfrm>
            <a:off x="622450" y="4620280"/>
            <a:ext cx="4419450" cy="523220"/>
          </a:xfrm>
          <a:prstGeom prst="rect">
            <a:avLst/>
          </a:prstGeom>
          <a:noFill/>
        </p:spPr>
        <p:txBody>
          <a:bodyPr wrap="square" rtlCol="0">
            <a:spAutoFit/>
          </a:bodyPr>
          <a:lstStyle/>
          <a:p>
            <a:r>
              <a:rPr lang="en-US" sz="1400" dirty="0">
                <a:solidFill>
                  <a:schemeClr val="accent6"/>
                </a:solidFill>
              </a:rPr>
              <a:t>Configuration file can be found in codes/</a:t>
            </a:r>
            <a:r>
              <a:rPr lang="en-US" sz="1400" dirty="0" err="1">
                <a:solidFill>
                  <a:schemeClr val="accent6"/>
                </a:solidFill>
              </a:rPr>
              <a:t>src</a:t>
            </a:r>
            <a:r>
              <a:rPr lang="en-US" sz="1400" dirty="0">
                <a:solidFill>
                  <a:schemeClr val="accent6"/>
                </a:solidFill>
              </a:rPr>
              <a:t>/network-workloads/dragonfly-custom</a:t>
            </a:r>
          </a:p>
        </p:txBody>
      </p:sp>
    </p:spTree>
    <p:extLst>
      <p:ext uri="{BB962C8B-B14F-4D97-AF65-F5344CB8AC3E}">
        <p14:creationId xmlns:p14="http://schemas.microsoft.com/office/powerpoint/2010/main" val="11317765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156" y="0"/>
            <a:ext cx="8372901" cy="621711"/>
          </a:xfrm>
        </p:spPr>
        <p:txBody>
          <a:bodyPr/>
          <a:lstStyle/>
          <a:p>
            <a:r>
              <a:rPr lang="en-US" dirty="0"/>
              <a:t>Configuring dragonfly network model</a:t>
            </a:r>
          </a:p>
        </p:txBody>
      </p:sp>
      <p:sp>
        <p:nvSpPr>
          <p:cNvPr id="5" name="Slide Number Placeholder 4"/>
          <p:cNvSpPr>
            <a:spLocks noGrp="1"/>
          </p:cNvSpPr>
          <p:nvPr>
            <p:ph type="sldNum" sz="quarter" idx="13"/>
          </p:nvPr>
        </p:nvSpPr>
        <p:spPr/>
        <p:txBody>
          <a:bodyPr/>
          <a:lstStyle/>
          <a:p>
            <a:fld id="{AEFAAC5A-9C4F-4278-920D-DF2BAB595749}" type="slidenum">
              <a:rPr lang="en-US" smtClean="0"/>
              <a:pPr/>
              <a:t>23</a:t>
            </a:fld>
            <a:endParaRPr lang="en-US" dirty="0"/>
          </a:p>
        </p:txBody>
      </p:sp>
      <p:sp>
        <p:nvSpPr>
          <p:cNvPr id="13" name="TextBox 12"/>
          <p:cNvSpPr txBox="1"/>
          <p:nvPr/>
        </p:nvSpPr>
        <p:spPr>
          <a:xfrm>
            <a:off x="5135433" y="1242256"/>
            <a:ext cx="4008567" cy="923330"/>
          </a:xfrm>
          <a:prstGeom prst="rect">
            <a:avLst/>
          </a:prstGeom>
          <a:noFill/>
        </p:spPr>
        <p:txBody>
          <a:bodyPr wrap="square" rtlCol="0">
            <a:spAutoFit/>
          </a:bodyPr>
          <a:lstStyle/>
          <a:p>
            <a:r>
              <a:rPr lang="en-US" i="1" dirty="0"/>
              <a:t>Router arrangement within a group. Should match the input network configuration</a:t>
            </a:r>
          </a:p>
        </p:txBody>
      </p:sp>
      <p:sp>
        <p:nvSpPr>
          <p:cNvPr id="20" name="TextBox 19"/>
          <p:cNvSpPr txBox="1"/>
          <p:nvPr/>
        </p:nvSpPr>
        <p:spPr>
          <a:xfrm>
            <a:off x="5021583" y="2161207"/>
            <a:ext cx="4122417" cy="646331"/>
          </a:xfrm>
          <a:prstGeom prst="rect">
            <a:avLst/>
          </a:prstGeom>
          <a:noFill/>
        </p:spPr>
        <p:txBody>
          <a:bodyPr wrap="square" rtlCol="0">
            <a:spAutoFit/>
          </a:bodyPr>
          <a:lstStyle/>
          <a:p>
            <a:r>
              <a:rPr lang="en-US" i="1" dirty="0"/>
              <a:t>Buffer size of virtual channels can be configured</a:t>
            </a:r>
          </a:p>
        </p:txBody>
      </p:sp>
      <p:pic>
        <p:nvPicPr>
          <p:cNvPr id="3" name="Picture 2" descr="Screen Shot 2017-07-06 at 10.35.5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08" y="656022"/>
            <a:ext cx="4335081" cy="4375813"/>
          </a:xfrm>
          <a:prstGeom prst="rect">
            <a:avLst/>
          </a:prstGeom>
        </p:spPr>
      </p:pic>
      <p:sp>
        <p:nvSpPr>
          <p:cNvPr id="14" name="Oval 13"/>
          <p:cNvSpPr/>
          <p:nvPr/>
        </p:nvSpPr>
        <p:spPr>
          <a:xfrm>
            <a:off x="334919" y="1786616"/>
            <a:ext cx="1660644" cy="683939"/>
          </a:xfrm>
          <a:prstGeom prst="ellipse">
            <a:avLst/>
          </a:prstGeom>
          <a:no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H="1">
            <a:off x="2135113" y="1577247"/>
            <a:ext cx="2986364" cy="558317"/>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20" idx="1"/>
          </p:cNvCxnSpPr>
          <p:nvPr/>
        </p:nvCxnSpPr>
        <p:spPr>
          <a:xfrm flipH="1">
            <a:off x="1967653" y="2484373"/>
            <a:ext cx="3053930" cy="321172"/>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277995" y="2497333"/>
            <a:ext cx="1660644" cy="615287"/>
          </a:xfrm>
          <a:prstGeom prst="ellipse">
            <a:avLst/>
          </a:prstGeom>
          <a:no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290846" y="3852391"/>
            <a:ext cx="1660644" cy="389684"/>
          </a:xfrm>
          <a:prstGeom prst="ellipse">
            <a:avLst/>
          </a:prstGeom>
          <a:no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5021583" y="2806563"/>
            <a:ext cx="4122417" cy="646331"/>
          </a:xfrm>
          <a:prstGeom prst="rect">
            <a:avLst/>
          </a:prstGeom>
          <a:noFill/>
        </p:spPr>
        <p:txBody>
          <a:bodyPr wrap="square" rtlCol="0">
            <a:spAutoFit/>
          </a:bodyPr>
          <a:lstStyle/>
          <a:p>
            <a:r>
              <a:rPr lang="en-US" i="1" dirty="0"/>
              <a:t>Number of compute nodes per router is configurable</a:t>
            </a:r>
          </a:p>
        </p:txBody>
      </p:sp>
      <p:cxnSp>
        <p:nvCxnSpPr>
          <p:cNvPr id="26" name="Straight Arrow Connector 25"/>
          <p:cNvCxnSpPr>
            <a:stCxn id="25" idx="1"/>
            <a:endCxn id="23" idx="6"/>
          </p:cNvCxnSpPr>
          <p:nvPr/>
        </p:nvCxnSpPr>
        <p:spPr>
          <a:xfrm flipH="1">
            <a:off x="1951490" y="3129729"/>
            <a:ext cx="3070093" cy="917504"/>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27" name="Oval 26"/>
          <p:cNvSpPr/>
          <p:nvPr/>
        </p:nvSpPr>
        <p:spPr>
          <a:xfrm>
            <a:off x="373471" y="4395613"/>
            <a:ext cx="1660644" cy="389684"/>
          </a:xfrm>
          <a:prstGeom prst="ellipse">
            <a:avLst/>
          </a:prstGeom>
          <a:no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Arrow Connector 27"/>
          <p:cNvCxnSpPr>
            <a:stCxn id="29" idx="1"/>
          </p:cNvCxnSpPr>
          <p:nvPr/>
        </p:nvCxnSpPr>
        <p:spPr>
          <a:xfrm flipH="1">
            <a:off x="2077084" y="4106066"/>
            <a:ext cx="3055034" cy="483821"/>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5132118" y="3644401"/>
            <a:ext cx="4122417" cy="923330"/>
          </a:xfrm>
          <a:prstGeom prst="rect">
            <a:avLst/>
          </a:prstGeom>
          <a:noFill/>
        </p:spPr>
        <p:txBody>
          <a:bodyPr wrap="square" rtlCol="0">
            <a:spAutoFit/>
          </a:bodyPr>
          <a:lstStyle/>
          <a:p>
            <a:r>
              <a:rPr lang="en-US" i="1" dirty="0"/>
              <a:t>Network configuration files – can be custom generated (see scripts/gen-</a:t>
            </a:r>
            <a:r>
              <a:rPr lang="en-US" i="1" dirty="0" err="1"/>
              <a:t>cray</a:t>
            </a:r>
            <a:r>
              <a:rPr lang="en-US" i="1" dirty="0"/>
              <a:t>-</a:t>
            </a:r>
            <a:r>
              <a:rPr lang="en-US" i="1" dirty="0" err="1"/>
              <a:t>topo</a:t>
            </a:r>
            <a:r>
              <a:rPr lang="en-US" i="1" dirty="0"/>
              <a:t>/</a:t>
            </a:r>
            <a:r>
              <a:rPr lang="en-US" i="1" dirty="0" err="1"/>
              <a:t>README.txt</a:t>
            </a:r>
            <a:r>
              <a:rPr lang="en-US" i="1" dirty="0"/>
              <a:t>). </a:t>
            </a:r>
          </a:p>
        </p:txBody>
      </p:sp>
    </p:spTree>
    <p:extLst>
      <p:ext uri="{BB962C8B-B14F-4D97-AF65-F5344CB8AC3E}">
        <p14:creationId xmlns:p14="http://schemas.microsoft.com/office/powerpoint/2010/main" val="369854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 dragonfly network simulation</a:t>
            </a:r>
          </a:p>
        </p:txBody>
      </p:sp>
      <p:sp>
        <p:nvSpPr>
          <p:cNvPr id="3" name="Content Placeholder 2"/>
          <p:cNvSpPr>
            <a:spLocks noGrp="1"/>
          </p:cNvSpPr>
          <p:nvPr>
            <p:ph idx="1"/>
          </p:nvPr>
        </p:nvSpPr>
        <p:spPr>
          <a:xfrm>
            <a:off x="457201" y="1128946"/>
            <a:ext cx="8372901" cy="3317082"/>
          </a:xfrm>
        </p:spPr>
        <p:txBody>
          <a:bodyPr/>
          <a:lstStyle/>
          <a:p>
            <a:r>
              <a:rPr lang="en-US" dirty="0">
                <a:latin typeface="Courier"/>
                <a:cs typeface="Courier"/>
              </a:rPr>
              <a:t>Download the traces: </a:t>
            </a:r>
          </a:p>
          <a:p>
            <a:pPr lvl="1"/>
            <a:r>
              <a:rPr lang="en-US" dirty="0" err="1">
                <a:latin typeface="Courier New"/>
                <a:cs typeface="Courier New"/>
              </a:rPr>
              <a:t>wget</a:t>
            </a:r>
            <a:r>
              <a:rPr lang="en-US" dirty="0">
                <a:latin typeface="Courier New"/>
                <a:cs typeface="Courier New"/>
              </a:rPr>
              <a:t> https://</a:t>
            </a:r>
            <a:r>
              <a:rPr lang="en-US" dirty="0" err="1">
                <a:latin typeface="Courier New"/>
                <a:cs typeface="Courier New"/>
              </a:rPr>
              <a:t>portal.nersc.gov</a:t>
            </a:r>
            <a:r>
              <a:rPr lang="en-US" dirty="0">
                <a:latin typeface="Courier New"/>
                <a:cs typeface="Courier New"/>
              </a:rPr>
              <a:t>/project/CAL/doe-</a:t>
            </a:r>
            <a:r>
              <a:rPr lang="en-US" dirty="0" err="1">
                <a:latin typeface="Courier New"/>
                <a:cs typeface="Courier New"/>
              </a:rPr>
              <a:t>miniapps</a:t>
            </a:r>
            <a:r>
              <a:rPr lang="en-US" dirty="0">
                <a:latin typeface="Courier New"/>
                <a:cs typeface="Courier New"/>
              </a:rPr>
              <a:t>-</a:t>
            </a:r>
            <a:r>
              <a:rPr lang="en-US" dirty="0" err="1">
                <a:latin typeface="Courier New"/>
                <a:cs typeface="Courier New"/>
              </a:rPr>
              <a:t>mpi</a:t>
            </a:r>
            <a:r>
              <a:rPr lang="en-US" dirty="0">
                <a:latin typeface="Courier New"/>
                <a:cs typeface="Courier New"/>
              </a:rPr>
              <a:t>-traces/AMG/df_AMG_n1728_dumpi.tar.gz</a:t>
            </a:r>
          </a:p>
          <a:p>
            <a:r>
              <a:rPr lang="en-US" dirty="0">
                <a:latin typeface="Courier"/>
                <a:cs typeface="Courier"/>
              </a:rPr>
              <a:t>Run the simulation: </a:t>
            </a:r>
          </a:p>
          <a:p>
            <a:pPr lvl="1"/>
            <a:r>
              <a:rPr lang="en-US" dirty="0">
                <a:latin typeface="Courier New"/>
                <a:cs typeface="Courier New"/>
              </a:rPr>
              <a:t>./</a:t>
            </a:r>
            <a:r>
              <a:rPr lang="en-US" dirty="0" err="1">
                <a:latin typeface="Courier New"/>
                <a:cs typeface="Courier New"/>
              </a:rPr>
              <a:t>src</a:t>
            </a:r>
            <a:r>
              <a:rPr lang="en-US" dirty="0">
                <a:latin typeface="Courier New"/>
                <a:cs typeface="Courier New"/>
              </a:rPr>
              <a:t>/network-workloads/model-net-</a:t>
            </a:r>
            <a:r>
              <a:rPr lang="en-US" dirty="0" err="1">
                <a:latin typeface="Courier New"/>
                <a:cs typeface="Courier New"/>
              </a:rPr>
              <a:t>mpi</a:t>
            </a:r>
            <a:r>
              <a:rPr lang="en-US" dirty="0">
                <a:latin typeface="Courier New"/>
                <a:cs typeface="Courier New"/>
              </a:rPr>
              <a:t>-replay --sync=1 --</a:t>
            </a:r>
            <a:r>
              <a:rPr lang="en-US" dirty="0" err="1">
                <a:latin typeface="Courier New"/>
                <a:cs typeface="Courier New"/>
              </a:rPr>
              <a:t>disable_compute</a:t>
            </a:r>
            <a:r>
              <a:rPr lang="en-US" dirty="0">
                <a:latin typeface="Courier New"/>
                <a:cs typeface="Courier New"/>
              </a:rPr>
              <a:t>=1 --</a:t>
            </a:r>
            <a:r>
              <a:rPr lang="en-US" dirty="0" err="1">
                <a:latin typeface="Courier New"/>
                <a:cs typeface="Courier New"/>
              </a:rPr>
              <a:t>workload_type</a:t>
            </a:r>
            <a:r>
              <a:rPr lang="en-US" dirty="0">
                <a:latin typeface="Courier New"/>
                <a:cs typeface="Courier New"/>
              </a:rPr>
              <a:t>="</a:t>
            </a:r>
            <a:r>
              <a:rPr lang="en-US" dirty="0" err="1">
                <a:latin typeface="Courier New"/>
                <a:cs typeface="Courier New"/>
              </a:rPr>
              <a:t>dumpi</a:t>
            </a:r>
            <a:r>
              <a:rPr lang="en-US" dirty="0">
                <a:latin typeface="Courier New"/>
                <a:cs typeface="Courier New"/>
              </a:rPr>
              <a:t>" --</a:t>
            </a:r>
            <a:r>
              <a:rPr lang="en-US" dirty="0" err="1">
                <a:latin typeface="Courier New"/>
                <a:cs typeface="Courier New"/>
              </a:rPr>
              <a:t>workload_file</a:t>
            </a:r>
            <a:r>
              <a:rPr lang="en-US" dirty="0">
                <a:latin typeface="Courier New"/>
                <a:cs typeface="Courier New"/>
              </a:rPr>
              <a:t>=df_AMG_n1728_dumpi/dumpi-2014.03.03.14.55.50- --</a:t>
            </a:r>
            <a:r>
              <a:rPr lang="en-US" dirty="0" err="1">
                <a:latin typeface="Courier New"/>
                <a:cs typeface="Courier New"/>
              </a:rPr>
              <a:t>num_net_traces</a:t>
            </a:r>
            <a:r>
              <a:rPr lang="en-US" dirty="0">
                <a:latin typeface="Courier New"/>
                <a:cs typeface="Courier New"/>
              </a:rPr>
              <a:t>=1728 -- ../</a:t>
            </a:r>
            <a:r>
              <a:rPr lang="en-US" dirty="0" err="1">
                <a:latin typeface="Courier New"/>
                <a:cs typeface="Courier New"/>
              </a:rPr>
              <a:t>src</a:t>
            </a:r>
            <a:r>
              <a:rPr lang="en-US" dirty="0">
                <a:latin typeface="Courier New"/>
                <a:cs typeface="Courier New"/>
              </a:rPr>
              <a:t>/network-workloads/</a:t>
            </a:r>
            <a:r>
              <a:rPr lang="en-US" dirty="0" err="1">
                <a:latin typeface="Courier New"/>
                <a:cs typeface="Courier New"/>
              </a:rPr>
              <a:t>conf</a:t>
            </a:r>
            <a:r>
              <a:rPr lang="en-US" dirty="0">
                <a:latin typeface="Courier New"/>
                <a:cs typeface="Courier New"/>
              </a:rPr>
              <a:t>/dragonfly-custom/</a:t>
            </a:r>
            <a:r>
              <a:rPr lang="en-US" dirty="0" err="1">
                <a:latin typeface="Courier New"/>
                <a:cs typeface="Courier New"/>
              </a:rPr>
              <a:t>modelnet</a:t>
            </a:r>
            <a:r>
              <a:rPr lang="en-US" dirty="0">
                <a:latin typeface="Courier New"/>
                <a:cs typeface="Courier New"/>
              </a:rPr>
              <a:t>-test-dragonfly-</a:t>
            </a:r>
            <a:r>
              <a:rPr lang="en-US" dirty="0" err="1">
                <a:latin typeface="Courier New"/>
                <a:cs typeface="Courier New"/>
              </a:rPr>
              <a:t>edison.conf</a:t>
            </a:r>
            <a:endParaRPr lang="en-US" dirty="0">
              <a:latin typeface="Courier New"/>
              <a:cs typeface="Courier New"/>
            </a:endParaRPr>
          </a:p>
        </p:txBody>
      </p:sp>
      <p:sp>
        <p:nvSpPr>
          <p:cNvPr id="5" name="Slide Number Placeholder 4"/>
          <p:cNvSpPr>
            <a:spLocks noGrp="1"/>
          </p:cNvSpPr>
          <p:nvPr>
            <p:ph type="sldNum" sz="quarter" idx="13"/>
          </p:nvPr>
        </p:nvSpPr>
        <p:spPr/>
        <p:txBody>
          <a:bodyPr/>
          <a:lstStyle/>
          <a:p>
            <a:fld id="{AEFAAC5A-9C4F-4278-920D-DF2BAB595749}" type="slidenum">
              <a:rPr lang="en-US" smtClean="0"/>
              <a:pPr/>
              <a:t>24</a:t>
            </a:fld>
            <a:endParaRPr lang="en-US" dirty="0"/>
          </a:p>
        </p:txBody>
      </p:sp>
    </p:spTree>
    <p:extLst>
      <p:ext uri="{BB962C8B-B14F-4D97-AF65-F5344CB8AC3E}">
        <p14:creationId xmlns:p14="http://schemas.microsoft.com/office/powerpoint/2010/main" val="20790799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246" y="0"/>
            <a:ext cx="8372901" cy="621711"/>
          </a:xfrm>
        </p:spPr>
        <p:txBody>
          <a:bodyPr/>
          <a:lstStyle/>
          <a:p>
            <a:r>
              <a:rPr lang="en-US" dirty="0"/>
              <a:t>Fat tree network model</a:t>
            </a:r>
          </a:p>
        </p:txBody>
      </p:sp>
      <p:sp>
        <p:nvSpPr>
          <p:cNvPr id="5" name="Slide Number Placeholder 4"/>
          <p:cNvSpPr>
            <a:spLocks noGrp="1"/>
          </p:cNvSpPr>
          <p:nvPr>
            <p:ph type="sldNum" sz="quarter" idx="13"/>
          </p:nvPr>
        </p:nvSpPr>
        <p:spPr/>
        <p:txBody>
          <a:bodyPr/>
          <a:lstStyle/>
          <a:p>
            <a:fld id="{AEFAAC5A-9C4F-4278-920D-DF2BAB595749}" type="slidenum">
              <a:rPr lang="en-US" smtClean="0"/>
              <a:pPr/>
              <a:t>25</a:t>
            </a:fld>
            <a:endParaRPr lang="en-US" dirty="0"/>
          </a:p>
        </p:txBody>
      </p:sp>
      <p:pic>
        <p:nvPicPr>
          <p:cNvPr id="6" name="pasted-image.tiff" descr="pasted-image.tiff"/>
          <p:cNvPicPr>
            <a:picLocks/>
          </p:cNvPicPr>
          <p:nvPr/>
        </p:nvPicPr>
        <p:blipFill>
          <a:blip r:embed="rId3"/>
          <a:stretch>
            <a:fillRect/>
          </a:stretch>
        </p:blipFill>
        <p:spPr>
          <a:xfrm>
            <a:off x="5114256" y="1212112"/>
            <a:ext cx="4015547" cy="2586922"/>
          </a:xfrm>
          <a:prstGeom prst="rect">
            <a:avLst/>
          </a:prstGeom>
          <a:ln w="12700">
            <a:miter lim="400000"/>
          </a:ln>
        </p:spPr>
      </p:pic>
      <p:sp>
        <p:nvSpPr>
          <p:cNvPr id="7" name="Full 3-level k=8 Fat-Tree with 128 compute nodes"/>
          <p:cNvSpPr txBox="1"/>
          <p:nvPr/>
        </p:nvSpPr>
        <p:spPr>
          <a:xfrm>
            <a:off x="5048680" y="3694810"/>
            <a:ext cx="4146698" cy="34881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defRPr sz="2000">
                <a:latin typeface="Calibri"/>
                <a:ea typeface="Calibri"/>
                <a:cs typeface="Calibri"/>
                <a:sym typeface="Calibri"/>
              </a:defRPr>
            </a:lvl1pPr>
          </a:lstStyle>
          <a:p>
            <a:r>
              <a:rPr sz="1600" dirty="0"/>
              <a:t>Full 3-level k=8 Fat-Tree with 128 compute nodes</a:t>
            </a:r>
          </a:p>
        </p:txBody>
      </p:sp>
      <p:sp>
        <p:nvSpPr>
          <p:cNvPr id="8" name="Content Placeholder 2"/>
          <p:cNvSpPr>
            <a:spLocks noGrp="1"/>
          </p:cNvSpPr>
          <p:nvPr>
            <p:ph idx="1"/>
          </p:nvPr>
        </p:nvSpPr>
        <p:spPr>
          <a:xfrm>
            <a:off x="443246" y="896888"/>
            <a:ext cx="4787973" cy="3469214"/>
          </a:xfrm>
        </p:spPr>
        <p:txBody>
          <a:bodyPr/>
          <a:lstStyle/>
          <a:p>
            <a:r>
              <a:rPr lang="en-US" dirty="0"/>
              <a:t>Can simulate two and three level fat tree networks</a:t>
            </a:r>
          </a:p>
          <a:p>
            <a:r>
              <a:rPr lang="en-US" dirty="0"/>
              <a:t>Width of the tree (number of pods) can also be configured</a:t>
            </a:r>
          </a:p>
          <a:p>
            <a:r>
              <a:rPr lang="en-US" dirty="0"/>
              <a:t>Two forms of routing are supported: </a:t>
            </a:r>
          </a:p>
          <a:p>
            <a:pPr lvl="1"/>
            <a:r>
              <a:rPr lang="en-US" dirty="0"/>
              <a:t>static: uses destination-based look-up tables </a:t>
            </a:r>
          </a:p>
          <a:p>
            <a:pPr lvl="1"/>
            <a:r>
              <a:rPr lang="en-US" dirty="0"/>
              <a:t>adaptive: selects least congested output port</a:t>
            </a:r>
          </a:p>
          <a:p>
            <a:r>
              <a:rPr lang="en-US" dirty="0"/>
              <a:t>Packet based simulation with credit based flow control</a:t>
            </a:r>
          </a:p>
          <a:p>
            <a:pPr lvl="1"/>
            <a:endParaRPr lang="en-US" dirty="0"/>
          </a:p>
          <a:p>
            <a:pPr lvl="1"/>
            <a:endParaRPr lang="en-US" dirty="0"/>
          </a:p>
        </p:txBody>
      </p:sp>
    </p:spTree>
    <p:extLst>
      <p:ext uri="{BB962C8B-B14F-4D97-AF65-F5344CB8AC3E}">
        <p14:creationId xmlns:p14="http://schemas.microsoft.com/office/powerpoint/2010/main" val="5483100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Fat Tree Network Configurations</a:t>
            </a:r>
          </a:p>
        </p:txBody>
      </p:sp>
      <p:sp>
        <p:nvSpPr>
          <p:cNvPr id="4" name="Slide Number Placeholder 3"/>
          <p:cNvSpPr>
            <a:spLocks noGrp="1"/>
          </p:cNvSpPr>
          <p:nvPr>
            <p:ph type="sldNum" sz="quarter" idx="12"/>
          </p:nvPr>
        </p:nvSpPr>
        <p:spPr/>
        <p:txBody>
          <a:bodyPr/>
          <a:lstStyle/>
          <a:p>
            <a:fld id="{BD13E4A7-E845-324A-8442-0D8D9B946B6E}" type="slidenum">
              <a:rPr lang="en-US" smtClean="0"/>
              <a:t>26</a:t>
            </a:fld>
            <a:endParaRPr lang="en-US"/>
          </a:p>
        </p:txBody>
      </p:sp>
      <p:pic>
        <p:nvPicPr>
          <p:cNvPr id="5" name="Picture 4"/>
          <p:cNvPicPr>
            <a:picLocks noChangeAspect="1"/>
          </p:cNvPicPr>
          <p:nvPr/>
        </p:nvPicPr>
        <p:blipFill>
          <a:blip r:embed="rId2"/>
          <a:stretch>
            <a:fillRect/>
          </a:stretch>
        </p:blipFill>
        <p:spPr>
          <a:xfrm>
            <a:off x="165101" y="1079501"/>
            <a:ext cx="9144000" cy="1139242"/>
          </a:xfrm>
          <a:prstGeom prst="rect">
            <a:avLst/>
          </a:prstGeom>
        </p:spPr>
      </p:pic>
      <p:sp>
        <p:nvSpPr>
          <p:cNvPr id="6" name="Content Placeholder 2"/>
          <p:cNvSpPr>
            <a:spLocks noGrp="1"/>
          </p:cNvSpPr>
          <p:nvPr>
            <p:ph idx="1"/>
          </p:nvPr>
        </p:nvSpPr>
        <p:spPr>
          <a:xfrm>
            <a:off x="570246" y="2560588"/>
            <a:ext cx="8154654" cy="3469214"/>
          </a:xfrm>
        </p:spPr>
        <p:txBody>
          <a:bodyPr/>
          <a:lstStyle/>
          <a:p>
            <a:r>
              <a:rPr lang="en-US" dirty="0"/>
              <a:t>Tapering can be used to connect more nodes to the leaf switches</a:t>
            </a:r>
          </a:p>
          <a:p>
            <a:pPr lvl="1"/>
            <a:r>
              <a:rPr lang="en-US" dirty="0"/>
              <a:t>Reduces the bandwidth, switches and links at higher level</a:t>
            </a:r>
          </a:p>
          <a:p>
            <a:r>
              <a:rPr lang="en-US" dirty="0"/>
              <a:t>To get higher bandwidth, nodes can connect to multiple ports (multi-rail) in one or more plane (multi-plane)</a:t>
            </a:r>
          </a:p>
          <a:p>
            <a:pPr lvl="1"/>
            <a:r>
              <a:rPr lang="en-US" dirty="0"/>
              <a:t>These configurations can also be tapered to reduce switches, links at higher levels </a:t>
            </a:r>
          </a:p>
          <a:p>
            <a:r>
              <a:rPr lang="en-US" dirty="0"/>
              <a:t>Model supports configurations for multiple rails, multiple plane and tapering</a:t>
            </a:r>
          </a:p>
        </p:txBody>
      </p:sp>
    </p:spTree>
    <p:extLst>
      <p:ext uri="{BB962C8B-B14F-4D97-AF65-F5344CB8AC3E}">
        <p14:creationId xmlns:p14="http://schemas.microsoft.com/office/powerpoint/2010/main" val="16254736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fat tree network model</a:t>
            </a:r>
          </a:p>
        </p:txBody>
      </p:sp>
      <p:sp>
        <p:nvSpPr>
          <p:cNvPr id="5" name="Slide Number Placeholder 4"/>
          <p:cNvSpPr>
            <a:spLocks noGrp="1"/>
          </p:cNvSpPr>
          <p:nvPr>
            <p:ph type="sldNum" sz="quarter" idx="13"/>
          </p:nvPr>
        </p:nvSpPr>
        <p:spPr/>
        <p:txBody>
          <a:bodyPr/>
          <a:lstStyle/>
          <a:p>
            <a:fld id="{AEFAAC5A-9C4F-4278-920D-DF2BAB595749}" type="slidenum">
              <a:rPr lang="en-US" smtClean="0"/>
              <a:pPr/>
              <a:t>27</a:t>
            </a:fld>
            <a:endParaRPr lang="en-US" dirty="0"/>
          </a:p>
        </p:txBody>
      </p:sp>
      <p:pic>
        <p:nvPicPr>
          <p:cNvPr id="6" name="Picture 5"/>
          <p:cNvPicPr>
            <a:picLocks noChangeAspect="1"/>
          </p:cNvPicPr>
          <p:nvPr/>
        </p:nvPicPr>
        <p:blipFill>
          <a:blip r:embed="rId2"/>
          <a:stretch>
            <a:fillRect/>
          </a:stretch>
        </p:blipFill>
        <p:spPr>
          <a:xfrm>
            <a:off x="596900" y="1157767"/>
            <a:ext cx="3975100" cy="2806700"/>
          </a:xfrm>
          <a:prstGeom prst="rect">
            <a:avLst/>
          </a:prstGeom>
        </p:spPr>
      </p:pic>
      <p:cxnSp>
        <p:nvCxnSpPr>
          <p:cNvPr id="7" name="Straight Arrow Connector 6"/>
          <p:cNvCxnSpPr/>
          <p:nvPr/>
        </p:nvCxnSpPr>
        <p:spPr>
          <a:xfrm flipH="1">
            <a:off x="3058246" y="2142951"/>
            <a:ext cx="2297794" cy="551962"/>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5356039" y="1819785"/>
            <a:ext cx="2832860" cy="646331"/>
          </a:xfrm>
          <a:prstGeom prst="rect">
            <a:avLst/>
          </a:prstGeom>
          <a:noFill/>
        </p:spPr>
        <p:txBody>
          <a:bodyPr wrap="square" rtlCol="0">
            <a:spAutoFit/>
          </a:bodyPr>
          <a:lstStyle/>
          <a:p>
            <a:r>
              <a:rPr lang="en-US" i="1" dirty="0" err="1"/>
              <a:t>Nw-lp</a:t>
            </a:r>
            <a:r>
              <a:rPr lang="en-US" i="1" dirty="0"/>
              <a:t> is a simulated MPI process</a:t>
            </a:r>
          </a:p>
        </p:txBody>
      </p:sp>
      <p:cxnSp>
        <p:nvCxnSpPr>
          <p:cNvPr id="14" name="Straight Arrow Connector 13"/>
          <p:cNvCxnSpPr/>
          <p:nvPr/>
        </p:nvCxnSpPr>
        <p:spPr>
          <a:xfrm flipH="1">
            <a:off x="4343400" y="2872591"/>
            <a:ext cx="1012640" cy="93893"/>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356039" y="2549425"/>
            <a:ext cx="2832860" cy="646331"/>
          </a:xfrm>
          <a:prstGeom prst="rect">
            <a:avLst/>
          </a:prstGeom>
          <a:noFill/>
        </p:spPr>
        <p:txBody>
          <a:bodyPr wrap="square" rtlCol="0">
            <a:spAutoFit/>
          </a:bodyPr>
          <a:lstStyle/>
          <a:p>
            <a:r>
              <a:rPr lang="en-US" i="1" dirty="0"/>
              <a:t>A simulated fat tree network node</a:t>
            </a:r>
          </a:p>
        </p:txBody>
      </p:sp>
      <p:cxnSp>
        <p:nvCxnSpPr>
          <p:cNvPr id="17" name="Straight Arrow Connector 16"/>
          <p:cNvCxnSpPr/>
          <p:nvPr/>
        </p:nvCxnSpPr>
        <p:spPr>
          <a:xfrm flipH="1" flipV="1">
            <a:off x="4040372" y="3356931"/>
            <a:ext cx="1315668" cy="241900"/>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356039" y="3275665"/>
            <a:ext cx="2832860" cy="923330"/>
          </a:xfrm>
          <a:prstGeom prst="rect">
            <a:avLst/>
          </a:prstGeom>
          <a:noFill/>
        </p:spPr>
        <p:txBody>
          <a:bodyPr wrap="square" rtlCol="0">
            <a:spAutoFit/>
          </a:bodyPr>
          <a:lstStyle/>
          <a:p>
            <a:r>
              <a:rPr lang="en-US" i="1" dirty="0"/>
              <a:t>Three simulated fat tree network switches (one in each level of </a:t>
            </a:r>
            <a:r>
              <a:rPr lang="en-US" i="1"/>
              <a:t>the network)</a:t>
            </a:r>
            <a:endParaRPr lang="en-US" i="1" dirty="0"/>
          </a:p>
        </p:txBody>
      </p:sp>
    </p:spTree>
    <p:extLst>
      <p:ext uri="{BB962C8B-B14F-4D97-AF65-F5344CB8AC3E}">
        <p14:creationId xmlns:p14="http://schemas.microsoft.com/office/powerpoint/2010/main" val="39564473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405102" y="629994"/>
            <a:ext cx="3802041" cy="4399221"/>
          </a:xfrm>
          <a:prstGeom prst="rect">
            <a:avLst/>
          </a:prstGeom>
        </p:spPr>
      </p:pic>
      <p:sp>
        <p:nvSpPr>
          <p:cNvPr id="2" name="Title 1"/>
          <p:cNvSpPr>
            <a:spLocks noGrp="1"/>
          </p:cNvSpPr>
          <p:nvPr>
            <p:ph type="title"/>
          </p:nvPr>
        </p:nvSpPr>
        <p:spPr>
          <a:xfrm>
            <a:off x="412711" y="29977"/>
            <a:ext cx="8372901" cy="621711"/>
          </a:xfrm>
        </p:spPr>
        <p:txBody>
          <a:bodyPr/>
          <a:lstStyle/>
          <a:p>
            <a:r>
              <a:rPr lang="en-US" dirty="0"/>
              <a:t>Configuring fat tree network model</a:t>
            </a:r>
          </a:p>
        </p:txBody>
      </p:sp>
      <p:sp>
        <p:nvSpPr>
          <p:cNvPr id="5" name="Slide Number Placeholder 4"/>
          <p:cNvSpPr>
            <a:spLocks noGrp="1"/>
          </p:cNvSpPr>
          <p:nvPr>
            <p:ph type="sldNum" sz="quarter" idx="13"/>
          </p:nvPr>
        </p:nvSpPr>
        <p:spPr/>
        <p:txBody>
          <a:bodyPr/>
          <a:lstStyle/>
          <a:p>
            <a:fld id="{AEFAAC5A-9C4F-4278-920D-DF2BAB595749}" type="slidenum">
              <a:rPr lang="en-US" smtClean="0"/>
              <a:pPr/>
              <a:t>28</a:t>
            </a:fld>
            <a:endParaRPr lang="en-US" dirty="0"/>
          </a:p>
        </p:txBody>
      </p:sp>
      <p:cxnSp>
        <p:nvCxnSpPr>
          <p:cNvPr id="7" name="Straight Arrow Connector 6"/>
          <p:cNvCxnSpPr>
            <a:stCxn id="8" idx="1"/>
          </p:cNvCxnSpPr>
          <p:nvPr/>
        </p:nvCxnSpPr>
        <p:spPr>
          <a:xfrm flipH="1">
            <a:off x="2320558" y="1585863"/>
            <a:ext cx="3022781" cy="698174"/>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5343339" y="1124198"/>
            <a:ext cx="2832860" cy="923330"/>
          </a:xfrm>
          <a:prstGeom prst="rect">
            <a:avLst/>
          </a:prstGeom>
          <a:noFill/>
        </p:spPr>
        <p:txBody>
          <a:bodyPr wrap="square" rtlCol="0">
            <a:spAutoFit/>
          </a:bodyPr>
          <a:lstStyle/>
          <a:p>
            <a:r>
              <a:rPr lang="en-US" i="1" dirty="0"/>
              <a:t>Switch arrangement should match the input network configuration </a:t>
            </a:r>
          </a:p>
        </p:txBody>
      </p:sp>
      <p:cxnSp>
        <p:nvCxnSpPr>
          <p:cNvPr id="14" name="Straight Arrow Connector 13"/>
          <p:cNvCxnSpPr>
            <a:stCxn id="15" idx="1"/>
          </p:cNvCxnSpPr>
          <p:nvPr/>
        </p:nvCxnSpPr>
        <p:spPr>
          <a:xfrm flipH="1">
            <a:off x="2628900" y="2441570"/>
            <a:ext cx="2714439" cy="365130"/>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343339" y="2118404"/>
            <a:ext cx="2832860" cy="646331"/>
          </a:xfrm>
          <a:prstGeom prst="rect">
            <a:avLst/>
          </a:prstGeom>
          <a:noFill/>
        </p:spPr>
        <p:txBody>
          <a:bodyPr wrap="square" rtlCol="0">
            <a:spAutoFit/>
          </a:bodyPr>
          <a:lstStyle/>
          <a:p>
            <a:r>
              <a:rPr lang="en-US" i="1" dirty="0"/>
              <a:t>Switch radix can be configured </a:t>
            </a:r>
          </a:p>
        </p:txBody>
      </p:sp>
      <p:cxnSp>
        <p:nvCxnSpPr>
          <p:cNvPr id="17" name="Straight Arrow Connector 16"/>
          <p:cNvCxnSpPr/>
          <p:nvPr/>
        </p:nvCxnSpPr>
        <p:spPr>
          <a:xfrm flipH="1">
            <a:off x="3340100" y="3340100"/>
            <a:ext cx="1511301" cy="508000"/>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4809939" y="2845475"/>
            <a:ext cx="4524561" cy="1754326"/>
          </a:xfrm>
          <a:prstGeom prst="rect">
            <a:avLst/>
          </a:prstGeom>
          <a:noFill/>
        </p:spPr>
        <p:txBody>
          <a:bodyPr wrap="square" rtlCol="0">
            <a:spAutoFit/>
          </a:bodyPr>
          <a:lstStyle/>
          <a:p>
            <a:r>
              <a:rPr lang="en-US" i="1" dirty="0"/>
              <a:t>Static routing requires </a:t>
            </a:r>
            <a:r>
              <a:rPr lang="en-US" i="1" dirty="0" err="1"/>
              <a:t>precomputed</a:t>
            </a:r>
            <a:r>
              <a:rPr lang="en-US" i="1" dirty="0"/>
              <a:t> destination routing tables</a:t>
            </a:r>
          </a:p>
          <a:p>
            <a:r>
              <a:rPr lang="en-US" dirty="0">
                <a:latin typeface="Courier New"/>
                <a:cs typeface="Courier New"/>
              </a:rPr>
              <a:t>See: </a:t>
            </a:r>
          </a:p>
          <a:p>
            <a:r>
              <a:rPr lang="en-US" u="sng" dirty="0">
                <a:latin typeface="Courier New"/>
                <a:cs typeface="Courier New"/>
              </a:rPr>
              <a:t>https://github.com/codes-org/codes/wiki/codes-fattree#enabling-static-routing</a:t>
            </a:r>
            <a:endParaRPr lang="en-US" i="1" u="sng" dirty="0"/>
          </a:p>
        </p:txBody>
      </p:sp>
      <p:sp>
        <p:nvSpPr>
          <p:cNvPr id="16" name="Oval 15"/>
          <p:cNvSpPr/>
          <p:nvPr/>
        </p:nvSpPr>
        <p:spPr>
          <a:xfrm>
            <a:off x="297713" y="3787896"/>
            <a:ext cx="4045686" cy="1204546"/>
          </a:xfrm>
          <a:prstGeom prst="ellipse">
            <a:avLst/>
          </a:prstGeom>
          <a:no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80276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934" y="0"/>
            <a:ext cx="8372901" cy="621711"/>
          </a:xfrm>
        </p:spPr>
        <p:txBody>
          <a:bodyPr/>
          <a:lstStyle/>
          <a:p>
            <a:r>
              <a:rPr lang="en-US" dirty="0"/>
              <a:t>Slim fly network model</a:t>
            </a:r>
          </a:p>
        </p:txBody>
      </p:sp>
      <p:sp>
        <p:nvSpPr>
          <p:cNvPr id="5" name="Slide Number Placeholder 4"/>
          <p:cNvSpPr>
            <a:spLocks noGrp="1"/>
          </p:cNvSpPr>
          <p:nvPr>
            <p:ph type="sldNum" sz="quarter" idx="13"/>
          </p:nvPr>
        </p:nvSpPr>
        <p:spPr/>
        <p:txBody>
          <a:bodyPr/>
          <a:lstStyle/>
          <a:p>
            <a:fld id="{AEFAAC5A-9C4F-4278-920D-DF2BAB595749}" type="slidenum">
              <a:rPr lang="en-US" smtClean="0"/>
              <a:pPr/>
              <a:t>29</a:t>
            </a:fld>
            <a:endParaRPr lang="en-US" dirty="0"/>
          </a:p>
        </p:txBody>
      </p:sp>
      <p:pic>
        <p:nvPicPr>
          <p:cNvPr id="6" name="gephi-layout.png" descr="gephi-layout.png"/>
          <p:cNvPicPr>
            <a:picLocks noChangeAspect="1"/>
          </p:cNvPicPr>
          <p:nvPr/>
        </p:nvPicPr>
        <p:blipFill>
          <a:blip r:embed="rId3"/>
          <a:srcRect r="2" b="131"/>
          <a:stretch>
            <a:fillRect/>
          </a:stretch>
        </p:blipFill>
        <p:spPr>
          <a:xfrm>
            <a:off x="6744270" y="431211"/>
            <a:ext cx="2166284" cy="40361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0772"/>
                </a:lnTo>
                <a:lnTo>
                  <a:pt x="0" y="10815"/>
                </a:lnTo>
                <a:lnTo>
                  <a:pt x="0" y="21542"/>
                </a:lnTo>
                <a:lnTo>
                  <a:pt x="1907" y="21542"/>
                </a:lnTo>
                <a:cubicBezTo>
                  <a:pt x="3093" y="21542"/>
                  <a:pt x="3835" y="21559"/>
                  <a:pt x="3865" y="21585"/>
                </a:cubicBezTo>
                <a:cubicBezTo>
                  <a:pt x="3872" y="21591"/>
                  <a:pt x="4128" y="21595"/>
                  <a:pt x="4366" y="21600"/>
                </a:cubicBezTo>
                <a:cubicBezTo>
                  <a:pt x="4459" y="21595"/>
                  <a:pt x="4656" y="21591"/>
                  <a:pt x="4663" y="21585"/>
                </a:cubicBezTo>
                <a:cubicBezTo>
                  <a:pt x="4664" y="21585"/>
                  <a:pt x="4703" y="21584"/>
                  <a:pt x="4705" y="21584"/>
                </a:cubicBezTo>
                <a:cubicBezTo>
                  <a:pt x="4721" y="21579"/>
                  <a:pt x="4740" y="21575"/>
                  <a:pt x="4735" y="21569"/>
                </a:cubicBezTo>
                <a:cubicBezTo>
                  <a:pt x="4712" y="21536"/>
                  <a:pt x="4728" y="21496"/>
                  <a:pt x="4775" y="21481"/>
                </a:cubicBezTo>
                <a:cubicBezTo>
                  <a:pt x="4822" y="21465"/>
                  <a:pt x="4862" y="21384"/>
                  <a:pt x="4862" y="21300"/>
                </a:cubicBezTo>
                <a:cubicBezTo>
                  <a:pt x="4862" y="21181"/>
                  <a:pt x="4802" y="21119"/>
                  <a:pt x="4583" y="21011"/>
                </a:cubicBezTo>
                <a:cubicBezTo>
                  <a:pt x="4255" y="20850"/>
                  <a:pt x="4209" y="20675"/>
                  <a:pt x="4474" y="20599"/>
                </a:cubicBezTo>
                <a:cubicBezTo>
                  <a:pt x="4617" y="20558"/>
                  <a:pt x="4675" y="20567"/>
                  <a:pt x="4850" y="20661"/>
                </a:cubicBezTo>
                <a:cubicBezTo>
                  <a:pt x="5014" y="20749"/>
                  <a:pt x="5050" y="20807"/>
                  <a:pt x="5032" y="20941"/>
                </a:cubicBezTo>
                <a:cubicBezTo>
                  <a:pt x="5015" y="21065"/>
                  <a:pt x="5052" y="21133"/>
                  <a:pt x="5174" y="21199"/>
                </a:cubicBezTo>
                <a:cubicBezTo>
                  <a:pt x="5467" y="21356"/>
                  <a:pt x="6002" y="21284"/>
                  <a:pt x="6173" y="21065"/>
                </a:cubicBezTo>
                <a:cubicBezTo>
                  <a:pt x="6273" y="20937"/>
                  <a:pt x="6304" y="20930"/>
                  <a:pt x="6692" y="20927"/>
                </a:cubicBezTo>
                <a:cubicBezTo>
                  <a:pt x="7171" y="20923"/>
                  <a:pt x="7332" y="20844"/>
                  <a:pt x="7332" y="20614"/>
                </a:cubicBezTo>
                <a:cubicBezTo>
                  <a:pt x="7332" y="20516"/>
                  <a:pt x="7376" y="20464"/>
                  <a:pt x="7472" y="20447"/>
                </a:cubicBezTo>
                <a:cubicBezTo>
                  <a:pt x="7548" y="20433"/>
                  <a:pt x="7723" y="20355"/>
                  <a:pt x="7858" y="20273"/>
                </a:cubicBezTo>
                <a:cubicBezTo>
                  <a:pt x="8104" y="20124"/>
                  <a:pt x="8106" y="20124"/>
                  <a:pt x="9333" y="20040"/>
                </a:cubicBezTo>
                <a:cubicBezTo>
                  <a:pt x="10433" y="19966"/>
                  <a:pt x="10684" y="19963"/>
                  <a:pt x="11751" y="20008"/>
                </a:cubicBezTo>
                <a:lnTo>
                  <a:pt x="12942" y="20058"/>
                </a:lnTo>
                <a:lnTo>
                  <a:pt x="13204" y="20205"/>
                </a:lnTo>
                <a:cubicBezTo>
                  <a:pt x="13425" y="20331"/>
                  <a:pt x="13508" y="20352"/>
                  <a:pt x="13762" y="20340"/>
                </a:cubicBezTo>
                <a:lnTo>
                  <a:pt x="14061" y="20324"/>
                </a:lnTo>
                <a:lnTo>
                  <a:pt x="14039" y="20541"/>
                </a:lnTo>
                <a:cubicBezTo>
                  <a:pt x="14011" y="20828"/>
                  <a:pt x="14181" y="20916"/>
                  <a:pt x="14714" y="20895"/>
                </a:cubicBezTo>
                <a:cubicBezTo>
                  <a:pt x="15072" y="20881"/>
                  <a:pt x="15094" y="20887"/>
                  <a:pt x="15168" y="21009"/>
                </a:cubicBezTo>
                <a:cubicBezTo>
                  <a:pt x="15298" y="21224"/>
                  <a:pt x="15380" y="21251"/>
                  <a:pt x="15821" y="21236"/>
                </a:cubicBezTo>
                <a:cubicBezTo>
                  <a:pt x="16146" y="21225"/>
                  <a:pt x="16271" y="21242"/>
                  <a:pt x="16454" y="21319"/>
                </a:cubicBezTo>
                <a:cubicBezTo>
                  <a:pt x="16731" y="21436"/>
                  <a:pt x="16974" y="21441"/>
                  <a:pt x="17226" y="21335"/>
                </a:cubicBezTo>
                <a:cubicBezTo>
                  <a:pt x="17345" y="21285"/>
                  <a:pt x="17545" y="21255"/>
                  <a:pt x="17757" y="21255"/>
                </a:cubicBezTo>
                <a:cubicBezTo>
                  <a:pt x="18067" y="21255"/>
                  <a:pt x="18482" y="21139"/>
                  <a:pt x="18375" y="21082"/>
                </a:cubicBezTo>
                <a:cubicBezTo>
                  <a:pt x="18354" y="21071"/>
                  <a:pt x="18371" y="21028"/>
                  <a:pt x="18412" y="20986"/>
                </a:cubicBezTo>
                <a:cubicBezTo>
                  <a:pt x="18476" y="20922"/>
                  <a:pt x="18527" y="20917"/>
                  <a:pt x="18717" y="20955"/>
                </a:cubicBezTo>
                <a:cubicBezTo>
                  <a:pt x="18943" y="21001"/>
                  <a:pt x="19227" y="20982"/>
                  <a:pt x="19447" y="20906"/>
                </a:cubicBezTo>
                <a:cubicBezTo>
                  <a:pt x="19521" y="20880"/>
                  <a:pt x="19567" y="20789"/>
                  <a:pt x="19571" y="20658"/>
                </a:cubicBezTo>
                <a:cubicBezTo>
                  <a:pt x="19579" y="20454"/>
                  <a:pt x="19580" y="20453"/>
                  <a:pt x="19831" y="20467"/>
                </a:cubicBezTo>
                <a:cubicBezTo>
                  <a:pt x="20370" y="20497"/>
                  <a:pt x="20738" y="20061"/>
                  <a:pt x="20309" y="19900"/>
                </a:cubicBezTo>
                <a:cubicBezTo>
                  <a:pt x="20088" y="19817"/>
                  <a:pt x="19735" y="19814"/>
                  <a:pt x="19504" y="19895"/>
                </a:cubicBezTo>
                <a:cubicBezTo>
                  <a:pt x="19352" y="19947"/>
                  <a:pt x="19294" y="19948"/>
                  <a:pt x="19065" y="19896"/>
                </a:cubicBezTo>
                <a:cubicBezTo>
                  <a:pt x="18844" y="19845"/>
                  <a:pt x="18805" y="19816"/>
                  <a:pt x="18826" y="19717"/>
                </a:cubicBezTo>
                <a:cubicBezTo>
                  <a:pt x="18858" y="19568"/>
                  <a:pt x="19327" y="19462"/>
                  <a:pt x="19529" y="19557"/>
                </a:cubicBezTo>
                <a:cubicBezTo>
                  <a:pt x="19899" y="19732"/>
                  <a:pt x="20566" y="19606"/>
                  <a:pt x="20566" y="19361"/>
                </a:cubicBezTo>
                <a:cubicBezTo>
                  <a:pt x="20566" y="19173"/>
                  <a:pt x="20440" y="19073"/>
                  <a:pt x="20117" y="19001"/>
                </a:cubicBezTo>
                <a:cubicBezTo>
                  <a:pt x="19835" y="18938"/>
                  <a:pt x="19811" y="18850"/>
                  <a:pt x="20077" y="18850"/>
                </a:cubicBezTo>
                <a:cubicBezTo>
                  <a:pt x="20217" y="18850"/>
                  <a:pt x="20406" y="18690"/>
                  <a:pt x="20406" y="18572"/>
                </a:cubicBezTo>
                <a:cubicBezTo>
                  <a:pt x="20406" y="18449"/>
                  <a:pt x="20220" y="18299"/>
                  <a:pt x="20012" y="18253"/>
                </a:cubicBezTo>
                <a:cubicBezTo>
                  <a:pt x="19699" y="18184"/>
                  <a:pt x="19400" y="18259"/>
                  <a:pt x="19230" y="18453"/>
                </a:cubicBezTo>
                <a:cubicBezTo>
                  <a:pt x="19117" y="18581"/>
                  <a:pt x="19029" y="18620"/>
                  <a:pt x="18784" y="18651"/>
                </a:cubicBezTo>
                <a:cubicBezTo>
                  <a:pt x="18527" y="18683"/>
                  <a:pt x="18452" y="18677"/>
                  <a:pt x="18325" y="18609"/>
                </a:cubicBezTo>
                <a:cubicBezTo>
                  <a:pt x="18186" y="18534"/>
                  <a:pt x="18181" y="18520"/>
                  <a:pt x="18295" y="18432"/>
                </a:cubicBezTo>
                <a:cubicBezTo>
                  <a:pt x="18373" y="18373"/>
                  <a:pt x="18506" y="18338"/>
                  <a:pt x="18647" y="18338"/>
                </a:cubicBezTo>
                <a:cubicBezTo>
                  <a:pt x="18974" y="18338"/>
                  <a:pt x="19290" y="18187"/>
                  <a:pt x="19290" y="18033"/>
                </a:cubicBezTo>
                <a:cubicBezTo>
                  <a:pt x="19290" y="17883"/>
                  <a:pt x="18978" y="17695"/>
                  <a:pt x="18729" y="17695"/>
                </a:cubicBezTo>
                <a:cubicBezTo>
                  <a:pt x="18538" y="17695"/>
                  <a:pt x="18243" y="17771"/>
                  <a:pt x="18156" y="17841"/>
                </a:cubicBezTo>
                <a:cubicBezTo>
                  <a:pt x="18069" y="17911"/>
                  <a:pt x="18081" y="18200"/>
                  <a:pt x="18173" y="18231"/>
                </a:cubicBezTo>
                <a:cubicBezTo>
                  <a:pt x="18284" y="18267"/>
                  <a:pt x="18271" y="18349"/>
                  <a:pt x="18141" y="18445"/>
                </a:cubicBezTo>
                <a:cubicBezTo>
                  <a:pt x="17980" y="18563"/>
                  <a:pt x="17656" y="18472"/>
                  <a:pt x="17493" y="18264"/>
                </a:cubicBezTo>
                <a:cubicBezTo>
                  <a:pt x="17372" y="18109"/>
                  <a:pt x="17373" y="18099"/>
                  <a:pt x="17530" y="18043"/>
                </a:cubicBezTo>
                <a:cubicBezTo>
                  <a:pt x="17900" y="17911"/>
                  <a:pt x="17616" y="17483"/>
                  <a:pt x="17159" y="17483"/>
                </a:cubicBezTo>
                <a:cubicBezTo>
                  <a:pt x="17010" y="17483"/>
                  <a:pt x="16934" y="17440"/>
                  <a:pt x="16810" y="17289"/>
                </a:cubicBezTo>
                <a:cubicBezTo>
                  <a:pt x="16626" y="17066"/>
                  <a:pt x="16659" y="17000"/>
                  <a:pt x="16930" y="17055"/>
                </a:cubicBezTo>
                <a:cubicBezTo>
                  <a:pt x="17065" y="17082"/>
                  <a:pt x="17193" y="17071"/>
                  <a:pt x="17383" y="17016"/>
                </a:cubicBezTo>
                <a:cubicBezTo>
                  <a:pt x="17866" y="16877"/>
                  <a:pt x="17876" y="16572"/>
                  <a:pt x="17401" y="16450"/>
                </a:cubicBezTo>
                <a:cubicBezTo>
                  <a:pt x="17155" y="16387"/>
                  <a:pt x="17068" y="16232"/>
                  <a:pt x="17221" y="16133"/>
                </a:cubicBezTo>
                <a:cubicBezTo>
                  <a:pt x="17485" y="15963"/>
                  <a:pt x="18006" y="16199"/>
                  <a:pt x="17999" y="16485"/>
                </a:cubicBezTo>
                <a:cubicBezTo>
                  <a:pt x="17993" y="16698"/>
                  <a:pt x="18045" y="16747"/>
                  <a:pt x="18320" y="16803"/>
                </a:cubicBezTo>
                <a:cubicBezTo>
                  <a:pt x="18878" y="16917"/>
                  <a:pt x="19347" y="16689"/>
                  <a:pt x="19145" y="16402"/>
                </a:cubicBezTo>
                <a:cubicBezTo>
                  <a:pt x="19035" y="16246"/>
                  <a:pt x="19078" y="16200"/>
                  <a:pt x="19330" y="16200"/>
                </a:cubicBezTo>
                <a:cubicBezTo>
                  <a:pt x="19793" y="16200"/>
                  <a:pt x="20086" y="16019"/>
                  <a:pt x="19963" y="15811"/>
                </a:cubicBezTo>
                <a:cubicBezTo>
                  <a:pt x="19924" y="15745"/>
                  <a:pt x="19973" y="15715"/>
                  <a:pt x="20197" y="15665"/>
                </a:cubicBezTo>
                <a:cubicBezTo>
                  <a:pt x="20573" y="15581"/>
                  <a:pt x="20756" y="15430"/>
                  <a:pt x="20685" y="15258"/>
                </a:cubicBezTo>
                <a:cubicBezTo>
                  <a:pt x="20646" y="15163"/>
                  <a:pt x="20668" y="15104"/>
                  <a:pt x="20763" y="15048"/>
                </a:cubicBezTo>
                <a:cubicBezTo>
                  <a:pt x="20853" y="14995"/>
                  <a:pt x="20884" y="14910"/>
                  <a:pt x="20867" y="14783"/>
                </a:cubicBezTo>
                <a:cubicBezTo>
                  <a:pt x="20846" y="14627"/>
                  <a:pt x="20802" y="14584"/>
                  <a:pt x="20566" y="14499"/>
                </a:cubicBezTo>
                <a:cubicBezTo>
                  <a:pt x="20315" y="14408"/>
                  <a:pt x="20287" y="14382"/>
                  <a:pt x="20312" y="14231"/>
                </a:cubicBezTo>
                <a:cubicBezTo>
                  <a:pt x="20335" y="14083"/>
                  <a:pt x="20303" y="14045"/>
                  <a:pt x="20052" y="13926"/>
                </a:cubicBezTo>
                <a:cubicBezTo>
                  <a:pt x="19863" y="13836"/>
                  <a:pt x="19768" y="13753"/>
                  <a:pt x="19768" y="13680"/>
                </a:cubicBezTo>
                <a:cubicBezTo>
                  <a:pt x="19768" y="13483"/>
                  <a:pt x="19562" y="13379"/>
                  <a:pt x="19175" y="13379"/>
                </a:cubicBezTo>
                <a:cubicBezTo>
                  <a:pt x="18967" y="13379"/>
                  <a:pt x="18791" y="13405"/>
                  <a:pt x="18731" y="13443"/>
                </a:cubicBezTo>
                <a:cubicBezTo>
                  <a:pt x="18597" y="13530"/>
                  <a:pt x="18519" y="13494"/>
                  <a:pt x="18457" y="13317"/>
                </a:cubicBezTo>
                <a:cubicBezTo>
                  <a:pt x="18399" y="13151"/>
                  <a:pt x="18158" y="13037"/>
                  <a:pt x="17862" y="13037"/>
                </a:cubicBezTo>
                <a:cubicBezTo>
                  <a:pt x="17651" y="13037"/>
                  <a:pt x="17296" y="13188"/>
                  <a:pt x="17296" y="13277"/>
                </a:cubicBezTo>
                <a:cubicBezTo>
                  <a:pt x="17296" y="13380"/>
                  <a:pt x="17146" y="13380"/>
                  <a:pt x="17042" y="13277"/>
                </a:cubicBezTo>
                <a:cubicBezTo>
                  <a:pt x="16643" y="12886"/>
                  <a:pt x="16414" y="12606"/>
                  <a:pt x="16461" y="12566"/>
                </a:cubicBezTo>
                <a:cubicBezTo>
                  <a:pt x="16499" y="12533"/>
                  <a:pt x="16558" y="12540"/>
                  <a:pt x="16653" y="12586"/>
                </a:cubicBezTo>
                <a:cubicBezTo>
                  <a:pt x="17077" y="12792"/>
                  <a:pt x="17695" y="12652"/>
                  <a:pt x="17695" y="12352"/>
                </a:cubicBezTo>
                <a:cubicBezTo>
                  <a:pt x="17695" y="12213"/>
                  <a:pt x="17648" y="12166"/>
                  <a:pt x="17416" y="12067"/>
                </a:cubicBezTo>
                <a:cubicBezTo>
                  <a:pt x="17080" y="11923"/>
                  <a:pt x="17063" y="11821"/>
                  <a:pt x="17356" y="11739"/>
                </a:cubicBezTo>
                <a:cubicBezTo>
                  <a:pt x="17560" y="11682"/>
                  <a:pt x="17594" y="11686"/>
                  <a:pt x="17879" y="11807"/>
                </a:cubicBezTo>
                <a:cubicBezTo>
                  <a:pt x="18135" y="11916"/>
                  <a:pt x="18176" y="11955"/>
                  <a:pt x="18136" y="12052"/>
                </a:cubicBezTo>
                <a:cubicBezTo>
                  <a:pt x="18022" y="12330"/>
                  <a:pt x="18489" y="12546"/>
                  <a:pt x="18973" y="12439"/>
                </a:cubicBezTo>
                <a:cubicBezTo>
                  <a:pt x="19388" y="12346"/>
                  <a:pt x="19485" y="12145"/>
                  <a:pt x="19207" y="11956"/>
                </a:cubicBezTo>
                <a:cubicBezTo>
                  <a:pt x="19042" y="11843"/>
                  <a:pt x="19132" y="11739"/>
                  <a:pt x="19312" y="11835"/>
                </a:cubicBezTo>
                <a:cubicBezTo>
                  <a:pt x="19470" y="11920"/>
                  <a:pt x="19773" y="11886"/>
                  <a:pt x="20012" y="11758"/>
                </a:cubicBezTo>
                <a:cubicBezTo>
                  <a:pt x="20141" y="11689"/>
                  <a:pt x="20247" y="11603"/>
                  <a:pt x="20247" y="11566"/>
                </a:cubicBezTo>
                <a:cubicBezTo>
                  <a:pt x="20247" y="11530"/>
                  <a:pt x="20380" y="11469"/>
                  <a:pt x="20543" y="11433"/>
                </a:cubicBezTo>
                <a:cubicBezTo>
                  <a:pt x="20706" y="11396"/>
                  <a:pt x="20866" y="11343"/>
                  <a:pt x="20900" y="11315"/>
                </a:cubicBezTo>
                <a:cubicBezTo>
                  <a:pt x="21004" y="11227"/>
                  <a:pt x="20969" y="10974"/>
                  <a:pt x="20842" y="10899"/>
                </a:cubicBezTo>
                <a:cubicBezTo>
                  <a:pt x="20734" y="10835"/>
                  <a:pt x="20738" y="10817"/>
                  <a:pt x="20882" y="10718"/>
                </a:cubicBezTo>
                <a:cubicBezTo>
                  <a:pt x="21131" y="10549"/>
                  <a:pt x="21098" y="10327"/>
                  <a:pt x="20805" y="10215"/>
                </a:cubicBezTo>
                <a:cubicBezTo>
                  <a:pt x="20581" y="10130"/>
                  <a:pt x="20573" y="10118"/>
                  <a:pt x="20685" y="10032"/>
                </a:cubicBezTo>
                <a:cubicBezTo>
                  <a:pt x="20854" y="9903"/>
                  <a:pt x="20834" y="9689"/>
                  <a:pt x="20648" y="9599"/>
                </a:cubicBezTo>
                <a:cubicBezTo>
                  <a:pt x="20563" y="9558"/>
                  <a:pt x="20362" y="9522"/>
                  <a:pt x="20199" y="9520"/>
                </a:cubicBezTo>
                <a:cubicBezTo>
                  <a:pt x="19961" y="9516"/>
                  <a:pt x="19863" y="9541"/>
                  <a:pt x="19696" y="9647"/>
                </a:cubicBezTo>
                <a:cubicBezTo>
                  <a:pt x="19521" y="9758"/>
                  <a:pt x="19445" y="9775"/>
                  <a:pt x="19222" y="9757"/>
                </a:cubicBezTo>
                <a:cubicBezTo>
                  <a:pt x="18914" y="9732"/>
                  <a:pt x="18756" y="9581"/>
                  <a:pt x="18893" y="9444"/>
                </a:cubicBezTo>
                <a:cubicBezTo>
                  <a:pt x="18959" y="9378"/>
                  <a:pt x="19009" y="9369"/>
                  <a:pt x="19128" y="9404"/>
                </a:cubicBezTo>
                <a:cubicBezTo>
                  <a:pt x="19721" y="9574"/>
                  <a:pt x="20295" y="9168"/>
                  <a:pt x="19833" y="8905"/>
                </a:cubicBezTo>
                <a:cubicBezTo>
                  <a:pt x="19615" y="8780"/>
                  <a:pt x="19224" y="8774"/>
                  <a:pt x="18946" y="8891"/>
                </a:cubicBezTo>
                <a:cubicBezTo>
                  <a:pt x="18717" y="8988"/>
                  <a:pt x="18694" y="8979"/>
                  <a:pt x="18619" y="8757"/>
                </a:cubicBezTo>
                <a:cubicBezTo>
                  <a:pt x="18579" y="8638"/>
                  <a:pt x="18513" y="8589"/>
                  <a:pt x="18333" y="8549"/>
                </a:cubicBezTo>
                <a:cubicBezTo>
                  <a:pt x="18063" y="8489"/>
                  <a:pt x="17766" y="8516"/>
                  <a:pt x="17573" y="8620"/>
                </a:cubicBezTo>
                <a:cubicBezTo>
                  <a:pt x="17473" y="8673"/>
                  <a:pt x="17449" y="8741"/>
                  <a:pt x="17478" y="8878"/>
                </a:cubicBezTo>
                <a:cubicBezTo>
                  <a:pt x="17499" y="8980"/>
                  <a:pt x="17489" y="9073"/>
                  <a:pt x="17455" y="9084"/>
                </a:cubicBezTo>
                <a:cubicBezTo>
                  <a:pt x="17395" y="9104"/>
                  <a:pt x="17074" y="8891"/>
                  <a:pt x="16705" y="8586"/>
                </a:cubicBezTo>
                <a:lnTo>
                  <a:pt x="16516" y="8431"/>
                </a:lnTo>
                <a:lnTo>
                  <a:pt x="16745" y="8222"/>
                </a:lnTo>
                <a:cubicBezTo>
                  <a:pt x="16933" y="8050"/>
                  <a:pt x="17005" y="8016"/>
                  <a:pt x="17169" y="8027"/>
                </a:cubicBezTo>
                <a:cubicBezTo>
                  <a:pt x="17457" y="8047"/>
                  <a:pt x="17691" y="7964"/>
                  <a:pt x="17822" y="7796"/>
                </a:cubicBezTo>
                <a:cubicBezTo>
                  <a:pt x="17926" y="7662"/>
                  <a:pt x="18093" y="7630"/>
                  <a:pt x="18093" y="7745"/>
                </a:cubicBezTo>
                <a:cubicBezTo>
                  <a:pt x="18093" y="7895"/>
                  <a:pt x="18806" y="7963"/>
                  <a:pt x="19065" y="7837"/>
                </a:cubicBezTo>
                <a:cubicBezTo>
                  <a:pt x="19249" y="7748"/>
                  <a:pt x="19256" y="7491"/>
                  <a:pt x="19080" y="7357"/>
                </a:cubicBezTo>
                <a:cubicBezTo>
                  <a:pt x="18971" y="7273"/>
                  <a:pt x="18893" y="7261"/>
                  <a:pt x="18569" y="7273"/>
                </a:cubicBezTo>
                <a:cubicBezTo>
                  <a:pt x="18281" y="7283"/>
                  <a:pt x="18150" y="7268"/>
                  <a:pt x="18024" y="7207"/>
                </a:cubicBezTo>
                <a:cubicBezTo>
                  <a:pt x="17858" y="7127"/>
                  <a:pt x="17857" y="7124"/>
                  <a:pt x="18006" y="6993"/>
                </a:cubicBezTo>
                <a:cubicBezTo>
                  <a:pt x="18089" y="6920"/>
                  <a:pt x="18228" y="6793"/>
                  <a:pt x="18313" y="6711"/>
                </a:cubicBezTo>
                <a:cubicBezTo>
                  <a:pt x="18440" y="6588"/>
                  <a:pt x="18525" y="6557"/>
                  <a:pt x="18816" y="6530"/>
                </a:cubicBezTo>
                <a:cubicBezTo>
                  <a:pt x="19122" y="6502"/>
                  <a:pt x="19193" y="6510"/>
                  <a:pt x="19352" y="6596"/>
                </a:cubicBezTo>
                <a:cubicBezTo>
                  <a:pt x="19499" y="6674"/>
                  <a:pt x="19519" y="6715"/>
                  <a:pt x="19462" y="6798"/>
                </a:cubicBezTo>
                <a:cubicBezTo>
                  <a:pt x="19380" y="6916"/>
                  <a:pt x="19473" y="7135"/>
                  <a:pt x="19626" y="7187"/>
                </a:cubicBezTo>
                <a:cubicBezTo>
                  <a:pt x="19682" y="7206"/>
                  <a:pt x="19874" y="7223"/>
                  <a:pt x="20055" y="7223"/>
                </a:cubicBezTo>
                <a:cubicBezTo>
                  <a:pt x="20450" y="7224"/>
                  <a:pt x="20594" y="7149"/>
                  <a:pt x="20606" y="6932"/>
                </a:cubicBezTo>
                <a:cubicBezTo>
                  <a:pt x="20612" y="6815"/>
                  <a:pt x="20680" y="6740"/>
                  <a:pt x="20877" y="6635"/>
                </a:cubicBezTo>
                <a:cubicBezTo>
                  <a:pt x="21102" y="6515"/>
                  <a:pt x="21134" y="6473"/>
                  <a:pt x="21092" y="6356"/>
                </a:cubicBezTo>
                <a:cubicBezTo>
                  <a:pt x="21064" y="6281"/>
                  <a:pt x="20973" y="6194"/>
                  <a:pt x="20890" y="6164"/>
                </a:cubicBezTo>
                <a:cubicBezTo>
                  <a:pt x="20752" y="6113"/>
                  <a:pt x="20751" y="6096"/>
                  <a:pt x="20855" y="5985"/>
                </a:cubicBezTo>
                <a:cubicBezTo>
                  <a:pt x="21005" y="5824"/>
                  <a:pt x="20926" y="5666"/>
                  <a:pt x="20633" y="5543"/>
                </a:cubicBezTo>
                <a:lnTo>
                  <a:pt x="20399" y="5445"/>
                </a:lnTo>
                <a:lnTo>
                  <a:pt x="20643" y="5330"/>
                </a:lnTo>
                <a:cubicBezTo>
                  <a:pt x="21124" y="5101"/>
                  <a:pt x="20861" y="4769"/>
                  <a:pt x="20219" y="4794"/>
                </a:cubicBezTo>
                <a:cubicBezTo>
                  <a:pt x="19892" y="4807"/>
                  <a:pt x="19886" y="4806"/>
                  <a:pt x="19860" y="4659"/>
                </a:cubicBezTo>
                <a:cubicBezTo>
                  <a:pt x="19805" y="4339"/>
                  <a:pt x="19166" y="4200"/>
                  <a:pt x="18779" y="4424"/>
                </a:cubicBezTo>
                <a:cubicBezTo>
                  <a:pt x="18576" y="4541"/>
                  <a:pt x="18492" y="4526"/>
                  <a:pt x="18492" y="4371"/>
                </a:cubicBezTo>
                <a:cubicBezTo>
                  <a:pt x="18492" y="4122"/>
                  <a:pt x="18135" y="4015"/>
                  <a:pt x="17662" y="4121"/>
                </a:cubicBezTo>
                <a:cubicBezTo>
                  <a:pt x="17167" y="4232"/>
                  <a:pt x="17186" y="4521"/>
                  <a:pt x="17700" y="4712"/>
                </a:cubicBezTo>
                <a:cubicBezTo>
                  <a:pt x="18076" y="4853"/>
                  <a:pt x="18123" y="5004"/>
                  <a:pt x="17819" y="5111"/>
                </a:cubicBezTo>
                <a:cubicBezTo>
                  <a:pt x="17631" y="5177"/>
                  <a:pt x="17600" y="5173"/>
                  <a:pt x="17139" y="5023"/>
                </a:cubicBezTo>
                <a:cubicBezTo>
                  <a:pt x="16874" y="4937"/>
                  <a:pt x="16658" y="4847"/>
                  <a:pt x="16658" y="4822"/>
                </a:cubicBezTo>
                <a:cubicBezTo>
                  <a:pt x="16658" y="4798"/>
                  <a:pt x="16726" y="4707"/>
                  <a:pt x="16807" y="4622"/>
                </a:cubicBezTo>
                <a:cubicBezTo>
                  <a:pt x="16889" y="4536"/>
                  <a:pt x="17027" y="4352"/>
                  <a:pt x="17114" y="4212"/>
                </a:cubicBezTo>
                <a:cubicBezTo>
                  <a:pt x="17243" y="4004"/>
                  <a:pt x="17310" y="3953"/>
                  <a:pt x="17488" y="3927"/>
                </a:cubicBezTo>
                <a:cubicBezTo>
                  <a:pt x="17763" y="3888"/>
                  <a:pt x="17930" y="3812"/>
                  <a:pt x="18016" y="3691"/>
                </a:cubicBezTo>
                <a:cubicBezTo>
                  <a:pt x="18074" y="3609"/>
                  <a:pt x="18128" y="3599"/>
                  <a:pt x="18368" y="3620"/>
                </a:cubicBezTo>
                <a:cubicBezTo>
                  <a:pt x="18794" y="3657"/>
                  <a:pt x="19050" y="3549"/>
                  <a:pt x="19050" y="3333"/>
                </a:cubicBezTo>
                <a:cubicBezTo>
                  <a:pt x="19050" y="3093"/>
                  <a:pt x="18817" y="2974"/>
                  <a:pt x="18402" y="3004"/>
                </a:cubicBezTo>
                <a:cubicBezTo>
                  <a:pt x="18232" y="3017"/>
                  <a:pt x="18076" y="3012"/>
                  <a:pt x="18056" y="2995"/>
                </a:cubicBezTo>
                <a:cubicBezTo>
                  <a:pt x="18036" y="2978"/>
                  <a:pt x="18124" y="2821"/>
                  <a:pt x="18250" y="2647"/>
                </a:cubicBezTo>
                <a:cubicBezTo>
                  <a:pt x="18450" y="2372"/>
                  <a:pt x="18509" y="2327"/>
                  <a:pt x="18712" y="2305"/>
                </a:cubicBezTo>
                <a:cubicBezTo>
                  <a:pt x="18839" y="2291"/>
                  <a:pt x="18978" y="2267"/>
                  <a:pt x="19018" y="2254"/>
                </a:cubicBezTo>
                <a:cubicBezTo>
                  <a:pt x="19058" y="2241"/>
                  <a:pt x="19231" y="2295"/>
                  <a:pt x="19404" y="2373"/>
                </a:cubicBezTo>
                <a:cubicBezTo>
                  <a:pt x="19698" y="2505"/>
                  <a:pt x="19720" y="2528"/>
                  <a:pt x="19698" y="2714"/>
                </a:cubicBezTo>
                <a:cubicBezTo>
                  <a:pt x="19669" y="2970"/>
                  <a:pt x="19832" y="3078"/>
                  <a:pt x="20252" y="3078"/>
                </a:cubicBezTo>
                <a:cubicBezTo>
                  <a:pt x="20482" y="3078"/>
                  <a:pt x="20591" y="3052"/>
                  <a:pt x="20718" y="2966"/>
                </a:cubicBezTo>
                <a:cubicBezTo>
                  <a:pt x="20901" y="2840"/>
                  <a:pt x="20932" y="2694"/>
                  <a:pt x="20790" y="2618"/>
                </a:cubicBezTo>
                <a:cubicBezTo>
                  <a:pt x="20720" y="2580"/>
                  <a:pt x="20749" y="2556"/>
                  <a:pt x="20915" y="2523"/>
                </a:cubicBezTo>
                <a:cubicBezTo>
                  <a:pt x="21034" y="2498"/>
                  <a:pt x="21163" y="2479"/>
                  <a:pt x="21201" y="2479"/>
                </a:cubicBezTo>
                <a:cubicBezTo>
                  <a:pt x="21239" y="2479"/>
                  <a:pt x="21347" y="2424"/>
                  <a:pt x="21438" y="2356"/>
                </a:cubicBezTo>
                <a:cubicBezTo>
                  <a:pt x="21595" y="2238"/>
                  <a:pt x="21600" y="2175"/>
                  <a:pt x="21600" y="1116"/>
                </a:cubicBezTo>
                <a:lnTo>
                  <a:pt x="21600" y="0"/>
                </a:lnTo>
                <a:lnTo>
                  <a:pt x="10801" y="0"/>
                </a:lnTo>
                <a:lnTo>
                  <a:pt x="0" y="0"/>
                </a:lnTo>
                <a:close/>
              </a:path>
            </a:pathLst>
          </a:custGeom>
          <a:ln w="12700">
            <a:miter lim="400000"/>
          </a:ln>
        </p:spPr>
      </p:pic>
      <p:sp>
        <p:nvSpPr>
          <p:cNvPr id="7" name="Fig. Slim Fly with q=5"/>
          <p:cNvSpPr txBox="1"/>
          <p:nvPr/>
        </p:nvSpPr>
        <p:spPr>
          <a:xfrm>
            <a:off x="6929482" y="4524249"/>
            <a:ext cx="1846659" cy="348813"/>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000">
                <a:latin typeface="Calibri"/>
                <a:ea typeface="Calibri"/>
                <a:cs typeface="Calibri"/>
                <a:sym typeface="Calibri"/>
              </a:defRPr>
            </a:lvl1pPr>
          </a:lstStyle>
          <a:p>
            <a:r>
              <a:rPr sz="1600" dirty="0"/>
              <a:t>Fig. Slim Fly with q=5</a:t>
            </a:r>
          </a:p>
        </p:txBody>
      </p:sp>
      <p:sp>
        <p:nvSpPr>
          <p:cNvPr id="9" name="Content Placeholder 2"/>
          <p:cNvSpPr>
            <a:spLocks noGrp="1"/>
          </p:cNvSpPr>
          <p:nvPr>
            <p:ph idx="1"/>
          </p:nvPr>
        </p:nvSpPr>
        <p:spPr>
          <a:xfrm>
            <a:off x="340468" y="2565399"/>
            <a:ext cx="6733432" cy="2009649"/>
          </a:xfrm>
        </p:spPr>
        <p:txBody>
          <a:bodyPr/>
          <a:lstStyle/>
          <a:p>
            <a:r>
              <a:rPr lang="en-US" sz="1700" dirty="0"/>
              <a:t>Topology of interconnected router groups built with MMS graphs</a:t>
            </a:r>
          </a:p>
          <a:p>
            <a:r>
              <a:rPr lang="en-US" sz="1700" dirty="0"/>
              <a:t>The max network diameter is always 2</a:t>
            </a:r>
          </a:p>
          <a:p>
            <a:r>
              <a:rPr lang="en-US" sz="1700" dirty="0"/>
              <a:t>Packet based simulation with credit based flow control</a:t>
            </a:r>
          </a:p>
          <a:p>
            <a:r>
              <a:rPr lang="en-US" sz="1700" dirty="0"/>
              <a:t>Multiple forms of routing are supported: </a:t>
            </a:r>
          </a:p>
          <a:p>
            <a:pPr lvl="1"/>
            <a:r>
              <a:rPr lang="en-US" sz="1700" dirty="0"/>
              <a:t>minimal: 2 virtual channels</a:t>
            </a:r>
          </a:p>
          <a:p>
            <a:pPr lvl="1"/>
            <a:r>
              <a:rPr lang="en-US" sz="1700" dirty="0"/>
              <a:t>non-minimal: 4 virtual channels</a:t>
            </a:r>
          </a:p>
          <a:p>
            <a:pPr lvl="1"/>
            <a:r>
              <a:rPr lang="en-US" sz="1700" dirty="0"/>
              <a:t>adaptive: 4 virtual channels</a:t>
            </a:r>
          </a:p>
          <a:p>
            <a:pPr lvl="1"/>
            <a:endParaRPr lang="en-US" sz="1700" dirty="0"/>
          </a:p>
          <a:p>
            <a:pPr lvl="1"/>
            <a:endParaRPr lang="en-US" sz="1700" dirty="0"/>
          </a:p>
        </p:txBody>
      </p:sp>
      <p:pic>
        <p:nvPicPr>
          <p:cNvPr id="4" name="Picture 3" descr="topology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100" y="609600"/>
            <a:ext cx="5360032" cy="1852938"/>
          </a:xfrm>
          <a:prstGeom prst="rect">
            <a:avLst/>
          </a:prstGeom>
        </p:spPr>
      </p:pic>
    </p:spTree>
    <p:extLst>
      <p:ext uri="{BB962C8B-B14F-4D97-AF65-F5344CB8AC3E}">
        <p14:creationId xmlns:p14="http://schemas.microsoft.com/office/powerpoint/2010/main" val="4433273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 outline</a:t>
            </a:r>
          </a:p>
        </p:txBody>
      </p:sp>
      <p:sp>
        <p:nvSpPr>
          <p:cNvPr id="3" name="Content Placeholder 2"/>
          <p:cNvSpPr>
            <a:spLocks noGrp="1"/>
          </p:cNvSpPr>
          <p:nvPr>
            <p:ph idx="1"/>
          </p:nvPr>
        </p:nvSpPr>
        <p:spPr/>
        <p:txBody>
          <a:bodyPr/>
          <a:lstStyle/>
          <a:p>
            <a:r>
              <a:rPr lang="en-US" dirty="0"/>
              <a:t>Session I: Introduction to CODES and </a:t>
            </a:r>
            <a:r>
              <a:rPr lang="en-US" dirty="0" err="1"/>
              <a:t>TraceR</a:t>
            </a:r>
            <a:r>
              <a:rPr lang="en-US" dirty="0"/>
              <a:t>, and their use for simulations</a:t>
            </a:r>
          </a:p>
          <a:p>
            <a:endParaRPr lang="en-US" dirty="0"/>
          </a:p>
          <a:p>
            <a:r>
              <a:rPr lang="en-US" dirty="0"/>
              <a:t>Session II: Replaying HPC workloads, simulating MPI operations and collectives </a:t>
            </a:r>
          </a:p>
          <a:p>
            <a:endParaRPr lang="en-US" dirty="0"/>
          </a:p>
          <a:p>
            <a:r>
              <a:rPr lang="en-US" dirty="0"/>
              <a:t>Session III: Storage simulations, </a:t>
            </a:r>
            <a:r>
              <a:rPr lang="en-US" dirty="0" err="1"/>
              <a:t>Misc</a:t>
            </a:r>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3</a:t>
            </a:fld>
            <a:endParaRPr lang="en-US" dirty="0"/>
          </a:p>
        </p:txBody>
      </p:sp>
    </p:spTree>
    <p:extLst>
      <p:ext uri="{BB962C8B-B14F-4D97-AF65-F5344CB8AC3E}">
        <p14:creationId xmlns:p14="http://schemas.microsoft.com/office/powerpoint/2010/main" val="27510024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12711" y="688472"/>
            <a:ext cx="4598168" cy="4282263"/>
          </a:xfrm>
          <a:prstGeom prst="rect">
            <a:avLst/>
          </a:prstGeom>
        </p:spPr>
      </p:pic>
      <p:sp>
        <p:nvSpPr>
          <p:cNvPr id="2" name="Title 1"/>
          <p:cNvSpPr>
            <a:spLocks noGrp="1"/>
          </p:cNvSpPr>
          <p:nvPr>
            <p:ph type="title"/>
          </p:nvPr>
        </p:nvSpPr>
        <p:spPr>
          <a:xfrm>
            <a:off x="412711" y="29977"/>
            <a:ext cx="8372901" cy="621711"/>
          </a:xfrm>
        </p:spPr>
        <p:txBody>
          <a:bodyPr/>
          <a:lstStyle/>
          <a:p>
            <a:r>
              <a:rPr lang="en-US" dirty="0"/>
              <a:t>Configuring Slim Fly network model</a:t>
            </a:r>
          </a:p>
        </p:txBody>
      </p:sp>
      <p:sp>
        <p:nvSpPr>
          <p:cNvPr id="5" name="Slide Number Placeholder 4"/>
          <p:cNvSpPr>
            <a:spLocks noGrp="1"/>
          </p:cNvSpPr>
          <p:nvPr>
            <p:ph type="sldNum" sz="quarter" idx="13"/>
          </p:nvPr>
        </p:nvSpPr>
        <p:spPr/>
        <p:txBody>
          <a:bodyPr/>
          <a:lstStyle/>
          <a:p>
            <a:fld id="{AEFAAC5A-9C4F-4278-920D-DF2BAB595749}" type="slidenum">
              <a:rPr lang="en-US" smtClean="0"/>
              <a:pPr/>
              <a:t>30</a:t>
            </a:fld>
            <a:endParaRPr lang="en-US" dirty="0"/>
          </a:p>
        </p:txBody>
      </p:sp>
      <p:cxnSp>
        <p:nvCxnSpPr>
          <p:cNvPr id="10" name="Straight Arrow Connector 9"/>
          <p:cNvCxnSpPr>
            <a:stCxn id="24" idx="1"/>
            <a:endCxn id="25" idx="6"/>
          </p:cNvCxnSpPr>
          <p:nvPr/>
        </p:nvCxnSpPr>
        <p:spPr>
          <a:xfrm flipH="1">
            <a:off x="3009013" y="1884613"/>
            <a:ext cx="2527783" cy="486448"/>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5" idx="1"/>
          </p:cNvCxnSpPr>
          <p:nvPr/>
        </p:nvCxnSpPr>
        <p:spPr>
          <a:xfrm flipH="1" flipV="1">
            <a:off x="4902200" y="3175006"/>
            <a:ext cx="634596" cy="669709"/>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536796" y="3106051"/>
            <a:ext cx="3429572" cy="1477328"/>
          </a:xfrm>
          <a:prstGeom prst="rect">
            <a:avLst/>
          </a:prstGeom>
          <a:noFill/>
        </p:spPr>
        <p:txBody>
          <a:bodyPr wrap="square" rtlCol="0">
            <a:spAutoFit/>
          </a:bodyPr>
          <a:lstStyle/>
          <a:p>
            <a:r>
              <a:rPr lang="en-US" i="1" dirty="0"/>
              <a:t>Generator sets are set of indices used to calculate connections between routers in the same </a:t>
            </a:r>
            <a:r>
              <a:rPr lang="en-US" i="1" dirty="0" err="1"/>
              <a:t>subgraph</a:t>
            </a:r>
            <a:r>
              <a:rPr lang="en-US" i="1" dirty="0"/>
              <a:t>. They must be </a:t>
            </a:r>
            <a:r>
              <a:rPr lang="en-US" i="1" dirty="0" err="1"/>
              <a:t>precomputed</a:t>
            </a:r>
            <a:r>
              <a:rPr lang="en-US" i="1" dirty="0"/>
              <a:t>.</a:t>
            </a:r>
          </a:p>
        </p:txBody>
      </p:sp>
      <p:sp>
        <p:nvSpPr>
          <p:cNvPr id="16" name="Oval 15"/>
          <p:cNvSpPr/>
          <p:nvPr/>
        </p:nvSpPr>
        <p:spPr>
          <a:xfrm>
            <a:off x="244549" y="2735097"/>
            <a:ext cx="4922873" cy="529095"/>
          </a:xfrm>
          <a:prstGeom prst="ellipse">
            <a:avLst/>
          </a:prstGeom>
          <a:no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5536796" y="1561447"/>
            <a:ext cx="3429572" cy="646331"/>
          </a:xfrm>
          <a:prstGeom prst="rect">
            <a:avLst/>
          </a:prstGeom>
          <a:noFill/>
        </p:spPr>
        <p:txBody>
          <a:bodyPr wrap="square" rtlCol="0">
            <a:spAutoFit/>
          </a:bodyPr>
          <a:lstStyle/>
          <a:p>
            <a:r>
              <a:rPr lang="en-US" i="1" dirty="0"/>
              <a:t>Router arrangement within a group. </a:t>
            </a:r>
          </a:p>
        </p:txBody>
      </p:sp>
      <p:sp>
        <p:nvSpPr>
          <p:cNvPr id="25" name="Oval 24"/>
          <p:cNvSpPr/>
          <p:nvPr/>
        </p:nvSpPr>
        <p:spPr>
          <a:xfrm>
            <a:off x="334918" y="1903228"/>
            <a:ext cx="2674095" cy="935665"/>
          </a:xfrm>
          <a:prstGeom prst="ellipse">
            <a:avLst/>
          </a:prstGeom>
          <a:no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51259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HYPER-X, Express mesh, and Torus</a:t>
            </a:r>
          </a:p>
        </p:txBody>
      </p:sp>
      <p:sp>
        <p:nvSpPr>
          <p:cNvPr id="3" name="Content Placeholder 2"/>
          <p:cNvSpPr>
            <a:spLocks noGrp="1"/>
          </p:cNvSpPr>
          <p:nvPr>
            <p:ph idx="1"/>
          </p:nvPr>
        </p:nvSpPr>
        <p:spPr>
          <a:xfrm>
            <a:off x="429292" y="1492094"/>
            <a:ext cx="5403890" cy="3169858"/>
          </a:xfrm>
        </p:spPr>
        <p:txBody>
          <a:bodyPr/>
          <a:lstStyle/>
          <a:p>
            <a:r>
              <a:rPr lang="en-US" dirty="0"/>
              <a:t>Express Mesh: low-diameter densely connected grids</a:t>
            </a:r>
          </a:p>
          <a:p>
            <a:pPr lvl="1"/>
            <a:r>
              <a:rPr lang="en-US" dirty="0"/>
              <a:t>Allows for specifying connection gap</a:t>
            </a:r>
          </a:p>
          <a:p>
            <a:pPr lvl="1"/>
            <a:r>
              <a:rPr lang="en-US" dirty="0"/>
              <a:t>Gap = 1 -&gt; HyperX</a:t>
            </a:r>
          </a:p>
          <a:p>
            <a:r>
              <a:rPr lang="en-US" dirty="0"/>
              <a:t>Torus: based on a n-dimensional k-</a:t>
            </a:r>
            <a:r>
              <a:rPr lang="en-US" dirty="0" err="1"/>
              <a:t>ary</a:t>
            </a:r>
            <a:r>
              <a:rPr lang="en-US" dirty="0"/>
              <a:t> network topology</a:t>
            </a:r>
          </a:p>
          <a:p>
            <a:pPr lvl="1"/>
            <a:r>
              <a:rPr lang="en-US" dirty="0"/>
              <a:t>Number of torus dimensions and length of each dimension can be configured</a:t>
            </a:r>
          </a:p>
          <a:p>
            <a:pPr lvl="1"/>
            <a:r>
              <a:rPr lang="en-US" dirty="0"/>
              <a:t>Supports dimension order routing </a:t>
            </a:r>
          </a:p>
          <a:p>
            <a:r>
              <a:rPr lang="en-US" dirty="0"/>
              <a:t>Uses bubble escape virtual channel for deadlock prevention</a:t>
            </a:r>
          </a:p>
        </p:txBody>
      </p:sp>
      <p:sp>
        <p:nvSpPr>
          <p:cNvPr id="4" name="Text Placeholder 3"/>
          <p:cNvSpPr>
            <a:spLocks noGrp="1"/>
          </p:cNvSpPr>
          <p:nvPr>
            <p:ph type="body" sz="quarter" idx="12"/>
          </p:nvPr>
        </p:nvSpPr>
        <p:spPr>
          <a:xfrm>
            <a:off x="457201" y="1009912"/>
            <a:ext cx="8372901" cy="374786"/>
          </a:xfrm>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31</a:t>
            </a:fld>
            <a:endParaRPr lang="en-US" dirty="0"/>
          </a:p>
        </p:txBody>
      </p:sp>
      <p:pic>
        <p:nvPicPr>
          <p:cNvPr id="6" name="Picture 24"/>
          <p:cNvPicPr>
            <a:picLocks noChangeAspect="1"/>
          </p:cNvPicPr>
          <p:nvPr/>
        </p:nvPicPr>
        <p:blipFill>
          <a:blip r:embed="rId3">
            <a:extLst>
              <a:ext uri="{28A0092B-C50C-407E-A947-70E740481C1C}">
                <a14:useLocalDpi xmlns:a14="http://schemas.microsoft.com/office/drawing/2010/main" val="0"/>
              </a:ext>
            </a:extLst>
          </a:blip>
          <a:srcRect l="321" r="321"/>
          <a:stretch>
            <a:fillRect/>
          </a:stretch>
        </p:blipFill>
        <p:spPr bwMode="auto">
          <a:xfrm>
            <a:off x="5997873" y="1532130"/>
            <a:ext cx="2812627" cy="1660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61814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711D3-47AF-E74D-B131-03155FE7629F}"/>
              </a:ext>
            </a:extLst>
          </p:cNvPr>
          <p:cNvSpPr>
            <a:spLocks noGrp="1"/>
          </p:cNvSpPr>
          <p:nvPr>
            <p:ph type="title"/>
          </p:nvPr>
        </p:nvSpPr>
        <p:spPr/>
        <p:txBody>
          <a:bodyPr/>
          <a:lstStyle/>
          <a:p>
            <a:r>
              <a:rPr lang="en-US" dirty="0"/>
              <a:t>Arbitrary graphs</a:t>
            </a:r>
          </a:p>
        </p:txBody>
      </p:sp>
      <p:sp>
        <p:nvSpPr>
          <p:cNvPr id="3" name="Content Placeholder 2">
            <a:extLst>
              <a:ext uri="{FF2B5EF4-FFF2-40B4-BE49-F238E27FC236}">
                <a16:creationId xmlns:a16="http://schemas.microsoft.com/office/drawing/2014/main" id="{CB06C665-1F83-2247-B1FF-73A7C4992F86}"/>
              </a:ext>
            </a:extLst>
          </p:cNvPr>
          <p:cNvSpPr>
            <a:spLocks noGrp="1"/>
          </p:cNvSpPr>
          <p:nvPr>
            <p:ph idx="1"/>
          </p:nvPr>
        </p:nvSpPr>
        <p:spPr/>
        <p:txBody>
          <a:bodyPr/>
          <a:lstStyle/>
          <a:p>
            <a:r>
              <a:rPr lang="en-US" dirty="0"/>
              <a:t>Can also input arbitrarily connected graphs</a:t>
            </a:r>
          </a:p>
          <a:p>
            <a:pPr lvl="1"/>
            <a:r>
              <a:rPr lang="en-US" dirty="0"/>
              <a:t>Defined using DOT format</a:t>
            </a:r>
          </a:p>
          <a:p>
            <a:r>
              <a:rPr lang="en-US" dirty="0"/>
              <a:t>Static routing is required</a:t>
            </a:r>
          </a:p>
          <a:p>
            <a:pPr lvl="1"/>
            <a:r>
              <a:rPr lang="en-US" dirty="0"/>
              <a:t>Generated using </a:t>
            </a:r>
            <a:r>
              <a:rPr lang="en-US" dirty="0" err="1"/>
              <a:t>OpenSM</a:t>
            </a:r>
            <a:r>
              <a:rPr lang="en-US" dirty="0"/>
              <a:t>, courtesy Jens </a:t>
            </a:r>
            <a:r>
              <a:rPr lang="en-US" dirty="0" err="1"/>
              <a:t>Domke</a:t>
            </a:r>
            <a:endParaRPr lang="en-US" dirty="0"/>
          </a:p>
          <a:p>
            <a:pPr lvl="1"/>
            <a:endParaRPr lang="en-US" dirty="0"/>
          </a:p>
          <a:p>
            <a:pPr lvl="1"/>
            <a:endParaRPr lang="en-US" dirty="0"/>
          </a:p>
        </p:txBody>
      </p:sp>
      <p:sp>
        <p:nvSpPr>
          <p:cNvPr id="4" name="Text Placeholder 3">
            <a:extLst>
              <a:ext uri="{FF2B5EF4-FFF2-40B4-BE49-F238E27FC236}">
                <a16:creationId xmlns:a16="http://schemas.microsoft.com/office/drawing/2014/main" id="{E0118CC0-3762-9041-967D-302498962F3E}"/>
              </a:ext>
            </a:extLst>
          </p:cNvPr>
          <p:cNvSpPr>
            <a:spLocks noGrp="1"/>
          </p:cNvSpPr>
          <p:nvPr>
            <p:ph type="body" sz="quarter" idx="12"/>
          </p:nvPr>
        </p:nvSpPr>
        <p:spPr/>
        <p:txBody>
          <a:bodyPr/>
          <a:lstStyle/>
          <a:p>
            <a:endParaRPr lang="en-US"/>
          </a:p>
        </p:txBody>
      </p:sp>
      <p:sp>
        <p:nvSpPr>
          <p:cNvPr id="5" name="Slide Number Placeholder 4">
            <a:extLst>
              <a:ext uri="{FF2B5EF4-FFF2-40B4-BE49-F238E27FC236}">
                <a16:creationId xmlns:a16="http://schemas.microsoft.com/office/drawing/2014/main" id="{1DAA353E-8A11-5548-AC04-2FACAFD660CA}"/>
              </a:ext>
            </a:extLst>
          </p:cNvPr>
          <p:cNvSpPr>
            <a:spLocks noGrp="1"/>
          </p:cNvSpPr>
          <p:nvPr>
            <p:ph type="sldNum" sz="quarter" idx="13"/>
          </p:nvPr>
        </p:nvSpPr>
        <p:spPr/>
        <p:txBody>
          <a:bodyPr/>
          <a:lstStyle/>
          <a:p>
            <a:fld id="{AEFAAC5A-9C4F-4278-920D-DF2BAB595749}" type="slidenum">
              <a:rPr lang="en-US" smtClean="0"/>
              <a:pPr/>
              <a:t>32</a:t>
            </a:fld>
            <a:endParaRPr lang="en-US" dirty="0"/>
          </a:p>
        </p:txBody>
      </p:sp>
    </p:spTree>
    <p:extLst>
      <p:ext uri="{BB962C8B-B14F-4D97-AF65-F5344CB8AC3E}">
        <p14:creationId xmlns:p14="http://schemas.microsoft.com/office/powerpoint/2010/main" val="34003008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Interpreting simulation output</a:t>
            </a:r>
          </a:p>
        </p:txBody>
      </p:sp>
      <p:sp>
        <p:nvSpPr>
          <p:cNvPr id="2" name="Slide Number Placeholder 1"/>
          <p:cNvSpPr>
            <a:spLocks noGrp="1"/>
          </p:cNvSpPr>
          <p:nvPr>
            <p:ph type="sldNum" sz="quarter" idx="11"/>
          </p:nvPr>
        </p:nvSpPr>
        <p:spPr/>
        <p:txBody>
          <a:bodyPr/>
          <a:lstStyle/>
          <a:p>
            <a:fld id="{AEFAAC5A-9C4F-4278-920D-DF2BAB595749}" type="slidenum">
              <a:rPr lang="en-US" smtClean="0"/>
              <a:pPr/>
              <a:t>33</a:t>
            </a:fld>
            <a:endParaRPr lang="en-US" dirty="0"/>
          </a:p>
        </p:txBody>
      </p:sp>
    </p:spTree>
    <p:extLst>
      <p:ext uri="{BB962C8B-B14F-4D97-AF65-F5344CB8AC3E}">
        <p14:creationId xmlns:p14="http://schemas.microsoft.com/office/powerpoint/2010/main" val="20069023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149009"/>
            <a:ext cx="8372901" cy="621711"/>
          </a:xfrm>
        </p:spPr>
        <p:txBody>
          <a:bodyPr/>
          <a:lstStyle/>
          <a:p>
            <a:r>
              <a:rPr lang="en-US" dirty="0"/>
              <a:t>Interpreting simulation output</a:t>
            </a:r>
          </a:p>
        </p:txBody>
      </p:sp>
      <p:sp>
        <p:nvSpPr>
          <p:cNvPr id="5" name="Slide Number Placeholder 4"/>
          <p:cNvSpPr>
            <a:spLocks noGrp="1"/>
          </p:cNvSpPr>
          <p:nvPr>
            <p:ph type="sldNum" sz="quarter" idx="13"/>
          </p:nvPr>
        </p:nvSpPr>
        <p:spPr/>
        <p:txBody>
          <a:bodyPr/>
          <a:lstStyle/>
          <a:p>
            <a:fld id="{AEFAAC5A-9C4F-4278-920D-DF2BAB595749}" type="slidenum">
              <a:rPr lang="en-US" smtClean="0"/>
              <a:pPr/>
              <a:t>34</a:t>
            </a:fld>
            <a:endParaRPr lang="en-US" dirty="0"/>
          </a:p>
        </p:txBody>
      </p:sp>
      <p:pic>
        <p:nvPicPr>
          <p:cNvPr id="6" name="Picture 5" descr="Screen Shot 2017-07-06 at 4.57.1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015" y="1467698"/>
            <a:ext cx="8203136" cy="2112281"/>
          </a:xfrm>
          <a:prstGeom prst="rect">
            <a:avLst/>
          </a:prstGeom>
        </p:spPr>
      </p:pic>
      <p:sp>
        <p:nvSpPr>
          <p:cNvPr id="7" name="Oval 6"/>
          <p:cNvSpPr/>
          <p:nvPr/>
        </p:nvSpPr>
        <p:spPr>
          <a:xfrm>
            <a:off x="313451" y="1701800"/>
            <a:ext cx="2632949" cy="785284"/>
          </a:xfrm>
          <a:prstGeom prst="ellipse">
            <a:avLst/>
          </a:prstGeom>
          <a:no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3492500" y="2694517"/>
            <a:ext cx="5397500" cy="307777"/>
          </a:xfrm>
          <a:prstGeom prst="rect">
            <a:avLst/>
          </a:prstGeom>
          <a:noFill/>
        </p:spPr>
        <p:txBody>
          <a:bodyPr wrap="square" rtlCol="0">
            <a:spAutoFit/>
          </a:bodyPr>
          <a:lstStyle/>
          <a:p>
            <a:r>
              <a:rPr lang="en-US" sz="1400" i="1" dirty="0">
                <a:solidFill>
                  <a:srgbClr val="FF0000"/>
                </a:solidFill>
              </a:rPr>
              <a:t>Enabling </a:t>
            </a:r>
            <a:r>
              <a:rPr lang="en-US" sz="1400" i="1" dirty="0" err="1">
                <a:solidFill>
                  <a:srgbClr val="FF0000"/>
                </a:solidFill>
              </a:rPr>
              <a:t>lp-io-dir</a:t>
            </a:r>
            <a:r>
              <a:rPr lang="en-US" sz="1400" i="1" dirty="0">
                <a:solidFill>
                  <a:srgbClr val="FF0000"/>
                </a:solidFill>
              </a:rPr>
              <a:t> generates detailed network statistics files</a:t>
            </a:r>
          </a:p>
        </p:txBody>
      </p:sp>
      <p:sp>
        <p:nvSpPr>
          <p:cNvPr id="9" name="Content Placeholder 2"/>
          <p:cNvSpPr>
            <a:spLocks noGrp="1"/>
          </p:cNvSpPr>
          <p:nvPr>
            <p:ph idx="1"/>
          </p:nvPr>
        </p:nvSpPr>
        <p:spPr>
          <a:xfrm>
            <a:off x="432663" y="3683000"/>
            <a:ext cx="8467921" cy="1246728"/>
          </a:xfrm>
        </p:spPr>
        <p:txBody>
          <a:bodyPr/>
          <a:lstStyle/>
          <a:p>
            <a:r>
              <a:rPr lang="en-US" sz="1400" i="1" dirty="0"/>
              <a:t>Average and maximum times are reported for all the application runs </a:t>
            </a:r>
          </a:p>
          <a:p>
            <a:r>
              <a:rPr lang="en-US" sz="1400" i="1" dirty="0"/>
              <a:t>Network statistics (hops traversed, latency, routing etc.) are reported for the entire network</a:t>
            </a:r>
          </a:p>
          <a:p>
            <a:r>
              <a:rPr lang="en-US" sz="1400" i="1" dirty="0"/>
              <a:t>Detailed statistics for each MPI rank, network node, router, port are generated using </a:t>
            </a:r>
            <a:r>
              <a:rPr lang="en-US" sz="1400" i="1" dirty="0" err="1"/>
              <a:t>lp-io-dir</a:t>
            </a:r>
            <a:r>
              <a:rPr lang="en-US" sz="1400" i="1" dirty="0"/>
              <a:t> option</a:t>
            </a:r>
          </a:p>
          <a:p>
            <a:r>
              <a:rPr lang="en-US" sz="1400" i="1" dirty="0"/>
              <a:t>--</a:t>
            </a:r>
            <a:r>
              <a:rPr lang="en-US" sz="1400" i="1" dirty="0" err="1"/>
              <a:t>lp-io-dir</a:t>
            </a:r>
            <a:r>
              <a:rPr lang="en-US" sz="1400" i="1" dirty="0"/>
              <a:t>=my-</a:t>
            </a:r>
            <a:r>
              <a:rPr lang="en-US" sz="1400" i="1" dirty="0" err="1"/>
              <a:t>dir</a:t>
            </a:r>
            <a:r>
              <a:rPr lang="en-US" sz="1400" i="1" dirty="0"/>
              <a:t> can be used to enable statistics generation (Each </a:t>
            </a:r>
            <a:r>
              <a:rPr lang="en-US" sz="1400" i="1" dirty="0" err="1"/>
              <a:t>lp</a:t>
            </a:r>
            <a:r>
              <a:rPr lang="en-US" sz="1400" i="1" dirty="0"/>
              <a:t> writes it statistics to a summary file)</a:t>
            </a:r>
          </a:p>
        </p:txBody>
      </p:sp>
      <p:sp>
        <p:nvSpPr>
          <p:cNvPr id="10" name="Oval 9"/>
          <p:cNvSpPr/>
          <p:nvPr/>
        </p:nvSpPr>
        <p:spPr>
          <a:xfrm>
            <a:off x="554751" y="2501899"/>
            <a:ext cx="2790996" cy="836085"/>
          </a:xfrm>
          <a:prstGeom prst="ellipse">
            <a:avLst/>
          </a:prstGeom>
          <a:no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3162300" y="1780117"/>
            <a:ext cx="5397500" cy="523220"/>
          </a:xfrm>
          <a:prstGeom prst="rect">
            <a:avLst/>
          </a:prstGeom>
          <a:noFill/>
        </p:spPr>
        <p:txBody>
          <a:bodyPr wrap="square" rtlCol="0">
            <a:spAutoFit/>
          </a:bodyPr>
          <a:lstStyle/>
          <a:p>
            <a:r>
              <a:rPr lang="en-US" sz="1400" i="1" dirty="0">
                <a:solidFill>
                  <a:srgbClr val="FF0000"/>
                </a:solidFill>
              </a:rPr>
              <a:t>Application level statistics e.g. time spent in overall execution, communication, wait operations, amount of data transferred etc.</a:t>
            </a:r>
          </a:p>
        </p:txBody>
      </p:sp>
    </p:spTree>
    <p:extLst>
      <p:ext uri="{BB962C8B-B14F-4D97-AF65-F5344CB8AC3E}">
        <p14:creationId xmlns:p14="http://schemas.microsoft.com/office/powerpoint/2010/main" val="2696022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Statistics reported by </a:t>
            </a:r>
            <a:r>
              <a:rPr lang="en-US" dirty="0" err="1"/>
              <a:t>lp-io</a:t>
            </a:r>
            <a:endParaRPr lang="en-US" dirty="0"/>
          </a:p>
        </p:txBody>
      </p:sp>
      <p:sp>
        <p:nvSpPr>
          <p:cNvPr id="3" name="Content Placeholder 2"/>
          <p:cNvSpPr>
            <a:spLocks noGrp="1"/>
          </p:cNvSpPr>
          <p:nvPr>
            <p:ph idx="1"/>
          </p:nvPr>
        </p:nvSpPr>
        <p:spPr>
          <a:xfrm>
            <a:off x="457201" y="1185333"/>
            <a:ext cx="8517466" cy="3630084"/>
          </a:xfrm>
        </p:spPr>
        <p:txBody>
          <a:bodyPr/>
          <a:lstStyle/>
          <a:p>
            <a:r>
              <a:rPr lang="en-US" sz="1600" dirty="0"/>
              <a:t>Dragonfly-</a:t>
            </a:r>
            <a:r>
              <a:rPr lang="en-US" sz="1600" dirty="0" err="1"/>
              <a:t>msg</a:t>
            </a:r>
            <a:r>
              <a:rPr lang="en-US" sz="1600" dirty="0"/>
              <a:t>-stats: </a:t>
            </a:r>
          </a:p>
          <a:p>
            <a:pPr lvl="1"/>
            <a:r>
              <a:rPr lang="en-US" sz="1600" dirty="0"/>
              <a:t>number of hops, packet latency, packets sent/received, link saturation time reported for each network node</a:t>
            </a:r>
          </a:p>
          <a:p>
            <a:r>
              <a:rPr lang="en-US" sz="1600" dirty="0"/>
              <a:t>Dragonfly-router-stats </a:t>
            </a:r>
          </a:p>
          <a:p>
            <a:pPr lvl="1"/>
            <a:r>
              <a:rPr lang="en-US" sz="1600" dirty="0"/>
              <a:t> link saturation time each router port</a:t>
            </a:r>
          </a:p>
          <a:p>
            <a:r>
              <a:rPr lang="en-US" sz="1600" dirty="0"/>
              <a:t>Dragonfly-router-traffic</a:t>
            </a:r>
          </a:p>
          <a:p>
            <a:pPr lvl="1"/>
            <a:r>
              <a:rPr lang="en-US" sz="1600" dirty="0"/>
              <a:t>Traffic sent for each router port</a:t>
            </a:r>
          </a:p>
          <a:p>
            <a:r>
              <a:rPr lang="en-US" sz="1600" dirty="0"/>
              <a:t>Fat tree and slim fly networks have similar statistics files.</a:t>
            </a:r>
          </a:p>
          <a:p>
            <a:r>
              <a:rPr lang="en-US" sz="1600" dirty="0"/>
              <a:t> </a:t>
            </a:r>
            <a:r>
              <a:rPr lang="en-US" sz="1600" dirty="0" err="1"/>
              <a:t>Mpi</a:t>
            </a:r>
            <a:r>
              <a:rPr lang="en-US" sz="1600" dirty="0"/>
              <a:t>-replay-stats (generated for any network model): </a:t>
            </a:r>
          </a:p>
          <a:p>
            <a:pPr lvl="1"/>
            <a:r>
              <a:rPr lang="en-US" sz="1600" dirty="0"/>
              <a:t>bytes sent/received per MPI process </a:t>
            </a:r>
          </a:p>
          <a:p>
            <a:pPr lvl="1"/>
            <a:r>
              <a:rPr lang="en-US" sz="1600" dirty="0"/>
              <a:t>time spent in communication per MPI process</a:t>
            </a:r>
          </a:p>
          <a:p>
            <a:pPr lvl="1"/>
            <a:r>
              <a:rPr lang="en-US" sz="1600" dirty="0"/>
              <a:t>Number of sends and receives per MPI process</a:t>
            </a:r>
          </a:p>
          <a:p>
            <a:endParaRPr lang="en-US" sz="1600"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35</a:t>
            </a:fld>
            <a:endParaRPr lang="en-US" dirty="0"/>
          </a:p>
        </p:txBody>
      </p:sp>
    </p:spTree>
    <p:extLst>
      <p:ext uri="{BB962C8B-B14F-4D97-AF65-F5344CB8AC3E}">
        <p14:creationId xmlns:p14="http://schemas.microsoft.com/office/powerpoint/2010/main" val="1483599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Case study</a:t>
            </a:r>
          </a:p>
          <a:p>
            <a:endParaRPr lang="en-US" dirty="0"/>
          </a:p>
          <a:p>
            <a:endParaRPr lang="en-US" dirty="0"/>
          </a:p>
          <a:p>
            <a:r>
              <a:rPr lang="en-US" dirty="0"/>
              <a:t>Fit Fly: Interconnect Innovation through parallel simulation</a:t>
            </a:r>
          </a:p>
        </p:txBody>
      </p:sp>
      <p:sp>
        <p:nvSpPr>
          <p:cNvPr id="2" name="Slide Number Placeholder 1"/>
          <p:cNvSpPr>
            <a:spLocks noGrp="1"/>
          </p:cNvSpPr>
          <p:nvPr>
            <p:ph type="sldNum" sz="quarter" idx="11"/>
          </p:nvPr>
        </p:nvSpPr>
        <p:spPr/>
        <p:txBody>
          <a:bodyPr/>
          <a:lstStyle/>
          <a:p>
            <a:fld id="{AEFAAC5A-9C4F-4278-920D-DF2BAB595749}" type="slidenum">
              <a:rPr lang="en-US" smtClean="0"/>
              <a:pPr/>
              <a:t>36</a:t>
            </a:fld>
            <a:endParaRPr lang="en-US" dirty="0"/>
          </a:p>
        </p:txBody>
      </p:sp>
    </p:spTree>
    <p:extLst>
      <p:ext uri="{BB962C8B-B14F-4D97-AF65-F5344CB8AC3E}">
        <p14:creationId xmlns:p14="http://schemas.microsoft.com/office/powerpoint/2010/main" val="25999402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5A3FBA-A0FB-4659-874B-8D17E96F1130}"/>
              </a:ext>
            </a:extLst>
          </p:cNvPr>
          <p:cNvSpPr>
            <a:spLocks noGrp="1"/>
          </p:cNvSpPr>
          <p:nvPr>
            <p:ph type="sldNum" sz="quarter" idx="13"/>
          </p:nvPr>
        </p:nvSpPr>
        <p:spPr/>
        <p:txBody>
          <a:bodyPr/>
          <a:lstStyle/>
          <a:p>
            <a:fld id="{AEFAAC5A-9C4F-4278-920D-DF2BAB595749}" type="slidenum">
              <a:rPr lang="en-US" smtClean="0"/>
              <a:pPr/>
              <a:t>37</a:t>
            </a:fld>
            <a:endParaRPr lang="en-US" dirty="0"/>
          </a:p>
        </p:txBody>
      </p:sp>
      <p:sp>
        <p:nvSpPr>
          <p:cNvPr id="4" name="TextBox 3">
            <a:extLst>
              <a:ext uri="{FF2B5EF4-FFF2-40B4-BE49-F238E27FC236}">
                <a16:creationId xmlns:a16="http://schemas.microsoft.com/office/drawing/2014/main" id="{9DC2E787-D9D2-43D0-946F-B6900E77E232}"/>
              </a:ext>
            </a:extLst>
          </p:cNvPr>
          <p:cNvSpPr txBox="1"/>
          <p:nvPr/>
        </p:nvSpPr>
        <p:spPr>
          <a:xfrm>
            <a:off x="474428" y="2217807"/>
            <a:ext cx="8440972" cy="707886"/>
          </a:xfrm>
          <a:prstGeom prst="rect">
            <a:avLst/>
          </a:prstGeom>
          <a:noFill/>
        </p:spPr>
        <p:txBody>
          <a:bodyPr wrap="square" rtlCol="0">
            <a:spAutoFit/>
          </a:bodyPr>
          <a:lstStyle/>
          <a:p>
            <a:pPr algn="ctr"/>
            <a:r>
              <a:rPr lang="en-US" sz="2000" b="1" dirty="0"/>
              <a:t>CODES is designed to help find answers to the “What If…” type questions in HPC Interconnection research</a:t>
            </a:r>
          </a:p>
        </p:txBody>
      </p:sp>
    </p:spTree>
    <p:extLst>
      <p:ext uri="{BB962C8B-B14F-4D97-AF65-F5344CB8AC3E}">
        <p14:creationId xmlns:p14="http://schemas.microsoft.com/office/powerpoint/2010/main" val="15966496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927806A-804A-4F93-9498-C74F657F72BB}"/>
              </a:ext>
            </a:extLst>
          </p:cNvPr>
          <p:cNvSpPr>
            <a:spLocks noGrp="1"/>
          </p:cNvSpPr>
          <p:nvPr>
            <p:ph type="title"/>
          </p:nvPr>
        </p:nvSpPr>
        <p:spPr>
          <a:xfrm>
            <a:off x="482601" y="122602"/>
            <a:ext cx="8372901" cy="621711"/>
          </a:xfrm>
        </p:spPr>
        <p:txBody>
          <a:bodyPr/>
          <a:lstStyle/>
          <a:p>
            <a:r>
              <a:rPr lang="en-US" dirty="0" err="1"/>
              <a:t>MultI</a:t>
            </a:r>
            <a:r>
              <a:rPr lang="en-US" dirty="0"/>
              <a:t>-Plane Networks</a:t>
            </a:r>
          </a:p>
        </p:txBody>
      </p:sp>
      <p:sp>
        <p:nvSpPr>
          <p:cNvPr id="5" name="Slide Number Placeholder 4">
            <a:extLst>
              <a:ext uri="{FF2B5EF4-FFF2-40B4-BE49-F238E27FC236}">
                <a16:creationId xmlns:a16="http://schemas.microsoft.com/office/drawing/2014/main" id="{021CFE42-E74D-4D5F-A0D8-0755F978706B}"/>
              </a:ext>
            </a:extLst>
          </p:cNvPr>
          <p:cNvSpPr>
            <a:spLocks noGrp="1"/>
          </p:cNvSpPr>
          <p:nvPr>
            <p:ph type="sldNum" sz="quarter" idx="13"/>
          </p:nvPr>
        </p:nvSpPr>
        <p:spPr/>
        <p:txBody>
          <a:bodyPr/>
          <a:lstStyle/>
          <a:p>
            <a:fld id="{AEFAAC5A-9C4F-4278-920D-DF2BAB595749}" type="slidenum">
              <a:rPr lang="en-US" smtClean="0"/>
              <a:pPr/>
              <a:t>38</a:t>
            </a:fld>
            <a:endParaRPr lang="en-US" dirty="0"/>
          </a:p>
        </p:txBody>
      </p:sp>
      <p:pic>
        <p:nvPicPr>
          <p:cNvPr id="9" name="Picture 8">
            <a:extLst>
              <a:ext uri="{FF2B5EF4-FFF2-40B4-BE49-F238E27FC236}">
                <a16:creationId xmlns:a16="http://schemas.microsoft.com/office/drawing/2014/main" id="{BB3E8A30-5AA9-4883-A916-FE445D1C35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145" y="2279648"/>
            <a:ext cx="2996026" cy="1546619"/>
          </a:xfrm>
          <a:prstGeom prst="rect">
            <a:avLst/>
          </a:prstGeom>
        </p:spPr>
      </p:pic>
      <p:pic>
        <p:nvPicPr>
          <p:cNvPr id="10" name="Picture 9" descr="A close up of a logo&#10;&#10;Description automatically generated">
            <a:extLst>
              <a:ext uri="{FF2B5EF4-FFF2-40B4-BE49-F238E27FC236}">
                <a16:creationId xmlns:a16="http://schemas.microsoft.com/office/drawing/2014/main" id="{FCE8140D-C942-4908-A8DD-93863DD862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8708" y="1923666"/>
            <a:ext cx="3123565" cy="2689835"/>
          </a:xfrm>
          <a:prstGeom prst="rect">
            <a:avLst/>
          </a:prstGeom>
        </p:spPr>
      </p:pic>
      <p:sp>
        <p:nvSpPr>
          <p:cNvPr id="11" name="TextBox 10">
            <a:extLst>
              <a:ext uri="{FF2B5EF4-FFF2-40B4-BE49-F238E27FC236}">
                <a16:creationId xmlns:a16="http://schemas.microsoft.com/office/drawing/2014/main" id="{6CB1D596-92F3-402B-B7C7-A10CBD61D74B}"/>
              </a:ext>
            </a:extLst>
          </p:cNvPr>
          <p:cNvSpPr txBox="1"/>
          <p:nvPr/>
        </p:nvSpPr>
        <p:spPr>
          <a:xfrm>
            <a:off x="1188762" y="4395863"/>
            <a:ext cx="2049787" cy="369332"/>
          </a:xfrm>
          <a:prstGeom prst="rect">
            <a:avLst/>
          </a:prstGeom>
          <a:noFill/>
        </p:spPr>
        <p:txBody>
          <a:bodyPr wrap="square" rtlCol="0">
            <a:spAutoFit/>
          </a:bodyPr>
          <a:lstStyle/>
          <a:p>
            <a:pPr algn="ctr"/>
            <a:r>
              <a:rPr lang="en-US" dirty="0"/>
              <a:t>Single Plane</a:t>
            </a:r>
          </a:p>
        </p:txBody>
      </p:sp>
      <p:sp>
        <p:nvSpPr>
          <p:cNvPr id="12" name="TextBox 11">
            <a:extLst>
              <a:ext uri="{FF2B5EF4-FFF2-40B4-BE49-F238E27FC236}">
                <a16:creationId xmlns:a16="http://schemas.microsoft.com/office/drawing/2014/main" id="{973A43CA-3208-46DA-9FE5-BEF7939A2098}"/>
              </a:ext>
            </a:extLst>
          </p:cNvPr>
          <p:cNvSpPr txBox="1"/>
          <p:nvPr/>
        </p:nvSpPr>
        <p:spPr>
          <a:xfrm>
            <a:off x="5823358" y="4395863"/>
            <a:ext cx="2049787" cy="369332"/>
          </a:xfrm>
          <a:prstGeom prst="rect">
            <a:avLst/>
          </a:prstGeom>
          <a:noFill/>
        </p:spPr>
        <p:txBody>
          <a:bodyPr wrap="square" rtlCol="0">
            <a:spAutoFit/>
          </a:bodyPr>
          <a:lstStyle/>
          <a:p>
            <a:pPr algn="ctr"/>
            <a:r>
              <a:rPr lang="en-US" dirty="0"/>
              <a:t>Dual Plane</a:t>
            </a:r>
          </a:p>
        </p:txBody>
      </p:sp>
      <p:sp>
        <p:nvSpPr>
          <p:cNvPr id="3" name="Content Placeholder 2">
            <a:extLst>
              <a:ext uri="{FF2B5EF4-FFF2-40B4-BE49-F238E27FC236}">
                <a16:creationId xmlns:a16="http://schemas.microsoft.com/office/drawing/2014/main" id="{DBE379A4-F661-43AD-8D78-B741717553C1}"/>
              </a:ext>
            </a:extLst>
          </p:cNvPr>
          <p:cNvSpPr>
            <a:spLocks noGrp="1"/>
          </p:cNvSpPr>
          <p:nvPr>
            <p:ph idx="1"/>
          </p:nvPr>
        </p:nvSpPr>
        <p:spPr>
          <a:xfrm>
            <a:off x="457201" y="1016758"/>
            <a:ext cx="8372901" cy="3708670"/>
          </a:xfrm>
        </p:spPr>
        <p:txBody>
          <a:bodyPr/>
          <a:lstStyle/>
          <a:p>
            <a:r>
              <a:rPr lang="en-US" dirty="0"/>
              <a:t>Hand in hand with multi-rail networks</a:t>
            </a:r>
          </a:p>
          <a:p>
            <a:pPr lvl="1"/>
            <a:r>
              <a:rPr lang="en-US" dirty="0"/>
              <a:t>Additional links for packet injection</a:t>
            </a:r>
          </a:p>
          <a:p>
            <a:r>
              <a:rPr lang="en-US" dirty="0"/>
              <a:t>Additional independent planes of routers</a:t>
            </a:r>
          </a:p>
          <a:p>
            <a:pPr lvl="1"/>
            <a:r>
              <a:rPr lang="en-US" dirty="0"/>
              <a:t>Often sharing terminals across planes</a:t>
            </a:r>
          </a:p>
          <a:p>
            <a:pPr marL="0" indent="0">
              <a:buNone/>
            </a:pPr>
            <a:endParaRPr lang="en-US" dirty="0"/>
          </a:p>
        </p:txBody>
      </p:sp>
    </p:spTree>
    <p:extLst>
      <p:ext uri="{BB962C8B-B14F-4D97-AF65-F5344CB8AC3E}">
        <p14:creationId xmlns:p14="http://schemas.microsoft.com/office/powerpoint/2010/main" val="2551760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927806A-804A-4F93-9498-C74F657F72BB}"/>
              </a:ext>
            </a:extLst>
          </p:cNvPr>
          <p:cNvSpPr>
            <a:spLocks noGrp="1"/>
          </p:cNvSpPr>
          <p:nvPr>
            <p:ph type="title"/>
          </p:nvPr>
        </p:nvSpPr>
        <p:spPr>
          <a:xfrm>
            <a:off x="482601" y="122602"/>
            <a:ext cx="8372901" cy="621711"/>
          </a:xfrm>
        </p:spPr>
        <p:txBody>
          <a:bodyPr/>
          <a:lstStyle/>
          <a:p>
            <a:r>
              <a:rPr lang="en-US" dirty="0"/>
              <a:t>Slim Fly Network Topology</a:t>
            </a:r>
          </a:p>
        </p:txBody>
      </p:sp>
      <p:sp>
        <p:nvSpPr>
          <p:cNvPr id="8" name="Content Placeholder 2">
            <a:extLst>
              <a:ext uri="{FF2B5EF4-FFF2-40B4-BE49-F238E27FC236}">
                <a16:creationId xmlns:a16="http://schemas.microsoft.com/office/drawing/2014/main" id="{23D5ED80-3C6C-4639-9AEF-89168A217F09}"/>
              </a:ext>
            </a:extLst>
          </p:cNvPr>
          <p:cNvSpPr>
            <a:spLocks noGrp="1"/>
          </p:cNvSpPr>
          <p:nvPr>
            <p:ph idx="1"/>
          </p:nvPr>
        </p:nvSpPr>
        <p:spPr>
          <a:xfrm>
            <a:off x="457202" y="874643"/>
            <a:ext cx="4810170" cy="4092399"/>
          </a:xfrm>
        </p:spPr>
        <p:txBody>
          <a:bodyPr/>
          <a:lstStyle/>
          <a:p>
            <a:r>
              <a:rPr lang="en-US" dirty="0"/>
              <a:t>Routers in network are organized into groups</a:t>
            </a:r>
          </a:p>
          <a:p>
            <a:r>
              <a:rPr lang="en-US" dirty="0"/>
              <a:t>Each Router</a:t>
            </a:r>
          </a:p>
          <a:p>
            <a:pPr lvl="1"/>
            <a:r>
              <a:rPr lang="en-US" dirty="0"/>
              <a:t>Some degree of Local connectivity</a:t>
            </a:r>
          </a:p>
          <a:p>
            <a:pPr lvl="1"/>
            <a:r>
              <a:rPr lang="en-US" dirty="0"/>
              <a:t>Some degree of Global connectivity</a:t>
            </a:r>
          </a:p>
          <a:p>
            <a:pPr lvl="1"/>
            <a:r>
              <a:rPr lang="en-US" dirty="0"/>
              <a:t>Some degree of Terminal connectivity</a:t>
            </a:r>
          </a:p>
          <a:p>
            <a:r>
              <a:rPr lang="en-US" dirty="0"/>
              <a:t>Guaranteed Diameter-2</a:t>
            </a:r>
          </a:p>
          <a:p>
            <a:r>
              <a:rPr lang="en-US" dirty="0"/>
              <a:t>Groups are divided into two subgraphs</a:t>
            </a:r>
          </a:p>
          <a:p>
            <a:pPr lvl="1"/>
            <a:r>
              <a:rPr lang="en-US" dirty="0"/>
              <a:t>No global connections between two groups within same subgraph</a:t>
            </a:r>
          </a:p>
          <a:p>
            <a:r>
              <a:rPr lang="en-US" dirty="0"/>
              <a:t>Connections are determined via non-trivial generation method</a:t>
            </a:r>
          </a:p>
          <a:p>
            <a:pPr lvl="1"/>
            <a:r>
              <a:rPr lang="en-US" dirty="0"/>
              <a:t>Makes it challenging to physically build</a:t>
            </a:r>
          </a:p>
        </p:txBody>
      </p:sp>
      <p:sp>
        <p:nvSpPr>
          <p:cNvPr id="5" name="Slide Number Placeholder 4">
            <a:extLst>
              <a:ext uri="{FF2B5EF4-FFF2-40B4-BE49-F238E27FC236}">
                <a16:creationId xmlns:a16="http://schemas.microsoft.com/office/drawing/2014/main" id="{021CFE42-E74D-4D5F-A0D8-0755F978706B}"/>
              </a:ext>
            </a:extLst>
          </p:cNvPr>
          <p:cNvSpPr>
            <a:spLocks noGrp="1"/>
          </p:cNvSpPr>
          <p:nvPr>
            <p:ph type="sldNum" sz="quarter" idx="13"/>
          </p:nvPr>
        </p:nvSpPr>
        <p:spPr/>
        <p:txBody>
          <a:bodyPr/>
          <a:lstStyle/>
          <a:p>
            <a:fld id="{AEFAAC5A-9C4F-4278-920D-DF2BAB595749}" type="slidenum">
              <a:rPr lang="en-US" smtClean="0"/>
              <a:pPr/>
              <a:t>39</a:t>
            </a:fld>
            <a:endParaRPr lang="en-US" dirty="0"/>
          </a:p>
        </p:txBody>
      </p:sp>
      <p:pic>
        <p:nvPicPr>
          <p:cNvPr id="6" name="Picture 5">
            <a:extLst>
              <a:ext uri="{FF2B5EF4-FFF2-40B4-BE49-F238E27FC236}">
                <a16:creationId xmlns:a16="http://schemas.microsoft.com/office/drawing/2014/main" id="{25935D94-146E-43F8-ADAE-A3DF0CAAE1FC}"/>
              </a:ext>
            </a:extLst>
          </p:cNvPr>
          <p:cNvPicPr>
            <a:picLocks noChangeAspect="1"/>
          </p:cNvPicPr>
          <p:nvPr/>
        </p:nvPicPr>
        <p:blipFill rotWithShape="1">
          <a:blip r:embed="rId2">
            <a:extLst>
              <a:ext uri="{28A0092B-C50C-407E-A947-70E740481C1C}">
                <a14:useLocalDpi xmlns:a14="http://schemas.microsoft.com/office/drawing/2010/main" val="0"/>
              </a:ext>
            </a:extLst>
          </a:blip>
          <a:srcRect r="1626"/>
          <a:stretch/>
        </p:blipFill>
        <p:spPr>
          <a:xfrm>
            <a:off x="5247216" y="1577009"/>
            <a:ext cx="3827210" cy="2824520"/>
          </a:xfrm>
          <a:prstGeom prst="rect">
            <a:avLst/>
          </a:prstGeom>
        </p:spPr>
      </p:pic>
    </p:spTree>
    <p:extLst>
      <p:ext uri="{BB962C8B-B14F-4D97-AF65-F5344CB8AC3E}">
        <p14:creationId xmlns:p14="http://schemas.microsoft.com/office/powerpoint/2010/main" val="7484059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111" y="0"/>
            <a:ext cx="8372901" cy="621711"/>
          </a:xfrm>
        </p:spPr>
        <p:txBody>
          <a:bodyPr/>
          <a:lstStyle/>
          <a:p>
            <a:r>
              <a:rPr lang="en-US" dirty="0"/>
              <a:t>PROJECT contributors</a:t>
            </a:r>
          </a:p>
        </p:txBody>
      </p:sp>
      <p:sp>
        <p:nvSpPr>
          <p:cNvPr id="5" name="Slide Number Placeholder 4"/>
          <p:cNvSpPr>
            <a:spLocks noGrp="1"/>
          </p:cNvSpPr>
          <p:nvPr>
            <p:ph type="sldNum" sz="quarter" idx="13"/>
          </p:nvPr>
        </p:nvSpPr>
        <p:spPr/>
        <p:txBody>
          <a:bodyPr/>
          <a:lstStyle/>
          <a:p>
            <a:fld id="{AEFAAC5A-9C4F-4278-920D-DF2BAB595749}" type="slidenum">
              <a:rPr lang="en-US" smtClean="0"/>
              <a:pPr/>
              <a:t>4</a:t>
            </a:fld>
            <a:endParaRPr lang="en-US" dirty="0"/>
          </a:p>
        </p:txBody>
      </p:sp>
      <p:sp>
        <p:nvSpPr>
          <p:cNvPr id="6" name="Subtitle 7"/>
          <p:cNvSpPr txBox="1">
            <a:spLocks/>
          </p:cNvSpPr>
          <p:nvPr/>
        </p:nvSpPr>
        <p:spPr>
          <a:xfrm>
            <a:off x="320965" y="1026984"/>
            <a:ext cx="8093887" cy="3954148"/>
          </a:xfrm>
          <a:prstGeom prst="rect">
            <a:avLst/>
          </a:prstGeom>
        </p:spPr>
        <p:txBody>
          <a:bodyPr vert="horz" lIns="0" tIns="0" rIns="0" bIns="45720" rtlCol="0">
            <a:noAutofit/>
          </a:bodyPr>
          <a:lst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Argonne National Laboratory, Mathematics and Computer Science</a:t>
            </a:r>
            <a:endParaRPr lang="en-US" sz="1600" i="1" dirty="0"/>
          </a:p>
          <a:p>
            <a:r>
              <a:rPr lang="en-US" sz="1600" dirty="0"/>
              <a:t>Lawrence Livermore National Laboratory, Center for Applied Scientific Computing</a:t>
            </a:r>
          </a:p>
          <a:p>
            <a:r>
              <a:rPr lang="en-US" sz="1600" dirty="0"/>
              <a:t>Nvidia, Compute Arch</a:t>
            </a:r>
          </a:p>
          <a:p>
            <a:r>
              <a:rPr lang="en-US" sz="1600" dirty="0"/>
              <a:t>Rensselaer Polytechnic Institute, Computer Science</a:t>
            </a:r>
          </a:p>
          <a:p>
            <a:r>
              <a:rPr lang="en-US" sz="1600" dirty="0"/>
              <a:t>University of Arizona, Computer Science</a:t>
            </a:r>
          </a:p>
          <a:p>
            <a:r>
              <a:rPr lang="en-US" sz="1600" dirty="0"/>
              <a:t>UC Davis, Computer Science</a:t>
            </a:r>
          </a:p>
          <a:p>
            <a:r>
              <a:rPr lang="en-US" sz="1600" dirty="0"/>
              <a:t>University of Maryland, Computer Science</a:t>
            </a:r>
          </a:p>
          <a:p>
            <a:endParaRPr lang="en-US" sz="1600" dirty="0"/>
          </a:p>
          <a:p>
            <a:endParaRPr lang="en-US" sz="1200" b="1" dirty="0"/>
          </a:p>
        </p:txBody>
      </p:sp>
    </p:spTree>
    <p:extLst>
      <p:ext uri="{BB962C8B-B14F-4D97-AF65-F5344CB8AC3E}">
        <p14:creationId xmlns:p14="http://schemas.microsoft.com/office/powerpoint/2010/main" val="22066431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927806A-804A-4F93-9498-C74F657F72BB}"/>
              </a:ext>
            </a:extLst>
          </p:cNvPr>
          <p:cNvSpPr>
            <a:spLocks noGrp="1"/>
          </p:cNvSpPr>
          <p:nvPr>
            <p:ph type="title"/>
          </p:nvPr>
        </p:nvSpPr>
        <p:spPr>
          <a:xfrm>
            <a:off x="482601" y="122602"/>
            <a:ext cx="8372901" cy="621711"/>
          </a:xfrm>
        </p:spPr>
        <p:txBody>
          <a:bodyPr/>
          <a:lstStyle/>
          <a:p>
            <a:r>
              <a:rPr lang="en-US" dirty="0"/>
              <a:t>Fit Fly</a:t>
            </a:r>
          </a:p>
        </p:txBody>
      </p:sp>
      <p:sp>
        <p:nvSpPr>
          <p:cNvPr id="5" name="Slide Number Placeholder 4">
            <a:extLst>
              <a:ext uri="{FF2B5EF4-FFF2-40B4-BE49-F238E27FC236}">
                <a16:creationId xmlns:a16="http://schemas.microsoft.com/office/drawing/2014/main" id="{021CFE42-E74D-4D5F-A0D8-0755F978706B}"/>
              </a:ext>
            </a:extLst>
          </p:cNvPr>
          <p:cNvSpPr>
            <a:spLocks noGrp="1"/>
          </p:cNvSpPr>
          <p:nvPr>
            <p:ph type="sldNum" sz="quarter" idx="13"/>
          </p:nvPr>
        </p:nvSpPr>
        <p:spPr/>
        <p:txBody>
          <a:bodyPr/>
          <a:lstStyle/>
          <a:p>
            <a:fld id="{AEFAAC5A-9C4F-4278-920D-DF2BAB595749}" type="slidenum">
              <a:rPr lang="en-US" smtClean="0"/>
              <a:pPr/>
              <a:t>40</a:t>
            </a:fld>
            <a:endParaRPr lang="en-US" dirty="0"/>
          </a:p>
        </p:txBody>
      </p:sp>
      <p:sp>
        <p:nvSpPr>
          <p:cNvPr id="3" name="Content Placeholder 2">
            <a:extLst>
              <a:ext uri="{FF2B5EF4-FFF2-40B4-BE49-F238E27FC236}">
                <a16:creationId xmlns:a16="http://schemas.microsoft.com/office/drawing/2014/main" id="{DBE379A4-F661-43AD-8D78-B741717553C1}"/>
              </a:ext>
            </a:extLst>
          </p:cNvPr>
          <p:cNvSpPr>
            <a:spLocks noGrp="1"/>
          </p:cNvSpPr>
          <p:nvPr>
            <p:ph idx="1"/>
          </p:nvPr>
        </p:nvSpPr>
        <p:spPr>
          <a:xfrm>
            <a:off x="457202" y="1016758"/>
            <a:ext cx="4531056" cy="1692323"/>
          </a:xfrm>
        </p:spPr>
        <p:txBody>
          <a:bodyPr/>
          <a:lstStyle/>
          <a:p>
            <a:r>
              <a:rPr lang="en-US" dirty="0"/>
              <a:t>Multi-Planar Slim Fly Network</a:t>
            </a:r>
          </a:p>
          <a:p>
            <a:r>
              <a:rPr lang="en-US" dirty="0"/>
              <a:t>Planes share single set of terminals</a:t>
            </a:r>
          </a:p>
          <a:p>
            <a:r>
              <a:rPr lang="en-US" dirty="0"/>
              <a:t>Each plane follows same Slim Fly network generation method</a:t>
            </a:r>
          </a:p>
          <a:p>
            <a:r>
              <a:rPr lang="en-US" dirty="0"/>
              <a:t>Terminal to Router mapping is alternating mirrored on each new plane</a:t>
            </a:r>
          </a:p>
          <a:p>
            <a:pPr lvl="1"/>
            <a:r>
              <a:rPr lang="en-US" dirty="0"/>
              <a:t>Increase path diversity</a:t>
            </a:r>
          </a:p>
        </p:txBody>
      </p:sp>
      <p:graphicFrame>
        <p:nvGraphicFramePr>
          <p:cNvPr id="13" name="Object 12">
            <a:extLst>
              <a:ext uri="{FF2B5EF4-FFF2-40B4-BE49-F238E27FC236}">
                <a16:creationId xmlns:a16="http://schemas.microsoft.com/office/drawing/2014/main" id="{742D3234-5AF3-4B12-8D3D-14E2774D1445}"/>
              </a:ext>
            </a:extLst>
          </p:cNvPr>
          <p:cNvGraphicFramePr>
            <a:graphicFrameLocks noChangeAspect="1"/>
          </p:cNvGraphicFramePr>
          <p:nvPr>
            <p:extLst>
              <p:ext uri="{D42A27DB-BD31-4B8C-83A1-F6EECF244321}">
                <p14:modId xmlns:p14="http://schemas.microsoft.com/office/powerpoint/2010/main" val="1572262025"/>
              </p:ext>
            </p:extLst>
          </p:nvPr>
        </p:nvGraphicFramePr>
        <p:xfrm>
          <a:off x="5057947" y="953136"/>
          <a:ext cx="3857453" cy="1755945"/>
        </p:xfrm>
        <a:graphic>
          <a:graphicData uri="http://schemas.openxmlformats.org/presentationml/2006/ole">
            <mc:AlternateContent xmlns:mc="http://schemas.openxmlformats.org/markup-compatibility/2006">
              <mc:Choice xmlns:v="urn:schemas-microsoft-com:vml" Requires="v">
                <p:oleObj spid="_x0000_s2156" name="Acrobat Document" r:id="rId3" imgW="17480228" imgH="7955280" progId="AcroExch.Document.DC">
                  <p:embed/>
                </p:oleObj>
              </mc:Choice>
              <mc:Fallback>
                <p:oleObj name="Acrobat Document" r:id="rId3" imgW="17480228" imgH="7955280" progId="AcroExch.Document.DC">
                  <p:embed/>
                  <p:pic>
                    <p:nvPicPr>
                      <p:cNvPr id="5" name="Object 4">
                        <a:extLst>
                          <a:ext uri="{FF2B5EF4-FFF2-40B4-BE49-F238E27FC236}">
                            <a16:creationId xmlns:a16="http://schemas.microsoft.com/office/drawing/2014/main" id="{71AC82E9-9FEC-46C4-8EFC-2C76BE75399F}"/>
                          </a:ext>
                        </a:extLst>
                      </p:cNvPr>
                      <p:cNvPicPr/>
                      <p:nvPr/>
                    </p:nvPicPr>
                    <p:blipFill>
                      <a:blip r:embed="rId4"/>
                      <a:stretch>
                        <a:fillRect/>
                      </a:stretch>
                    </p:blipFill>
                    <p:spPr>
                      <a:xfrm>
                        <a:off x="5057947" y="953136"/>
                        <a:ext cx="3857453" cy="1755945"/>
                      </a:xfrm>
                      <a:prstGeom prst="rect">
                        <a:avLst/>
                      </a:prstGeom>
                    </p:spPr>
                  </p:pic>
                </p:oleObj>
              </mc:Fallback>
            </mc:AlternateContent>
          </a:graphicData>
        </a:graphic>
      </p:graphicFrame>
      <p:graphicFrame>
        <p:nvGraphicFramePr>
          <p:cNvPr id="14" name="Object 13">
            <a:extLst>
              <a:ext uri="{FF2B5EF4-FFF2-40B4-BE49-F238E27FC236}">
                <a16:creationId xmlns:a16="http://schemas.microsoft.com/office/drawing/2014/main" id="{95EC3A6A-5A4A-4555-8B48-8FC0A951B9C5}"/>
              </a:ext>
            </a:extLst>
          </p:cNvPr>
          <p:cNvGraphicFramePr>
            <a:graphicFrameLocks noChangeAspect="1"/>
          </p:cNvGraphicFramePr>
          <p:nvPr>
            <p:extLst>
              <p:ext uri="{D42A27DB-BD31-4B8C-83A1-F6EECF244321}">
                <p14:modId xmlns:p14="http://schemas.microsoft.com/office/powerpoint/2010/main" val="64168527"/>
              </p:ext>
            </p:extLst>
          </p:nvPr>
        </p:nvGraphicFramePr>
        <p:xfrm>
          <a:off x="2812480" y="3473099"/>
          <a:ext cx="5792434" cy="1445092"/>
        </p:xfrm>
        <a:graphic>
          <a:graphicData uri="http://schemas.openxmlformats.org/presentationml/2006/ole">
            <mc:AlternateContent xmlns:mc="http://schemas.openxmlformats.org/markup-compatibility/2006">
              <mc:Choice xmlns:v="urn:schemas-microsoft-com:vml" Requires="v">
                <p:oleObj spid="_x0000_s2157" name="Acrobat Document" r:id="rId5" imgW="36811974" imgH="9174150" progId="AcroExch.Document.DC">
                  <p:embed/>
                </p:oleObj>
              </mc:Choice>
              <mc:Fallback>
                <p:oleObj name="Acrobat Document" r:id="rId5" imgW="36811974" imgH="9174150" progId="AcroExch.Document.DC">
                  <p:embed/>
                  <p:pic>
                    <p:nvPicPr>
                      <p:cNvPr id="6" name="Object 5">
                        <a:extLst>
                          <a:ext uri="{FF2B5EF4-FFF2-40B4-BE49-F238E27FC236}">
                            <a16:creationId xmlns:a16="http://schemas.microsoft.com/office/drawing/2014/main" id="{1115DC50-7CDB-496F-A378-4D727242D1C6}"/>
                          </a:ext>
                        </a:extLst>
                      </p:cNvPr>
                      <p:cNvPicPr/>
                      <p:nvPr/>
                    </p:nvPicPr>
                    <p:blipFill>
                      <a:blip r:embed="rId6"/>
                      <a:stretch>
                        <a:fillRect/>
                      </a:stretch>
                    </p:blipFill>
                    <p:spPr>
                      <a:xfrm>
                        <a:off x="2812480" y="3473099"/>
                        <a:ext cx="5792434" cy="1445092"/>
                      </a:xfrm>
                      <a:prstGeom prst="rect">
                        <a:avLst/>
                      </a:prstGeom>
                    </p:spPr>
                  </p:pic>
                </p:oleObj>
              </mc:Fallback>
            </mc:AlternateContent>
          </a:graphicData>
        </a:graphic>
      </p:graphicFrame>
      <p:sp>
        <p:nvSpPr>
          <p:cNvPr id="15" name="TextBox 14">
            <a:extLst>
              <a:ext uri="{FF2B5EF4-FFF2-40B4-BE49-F238E27FC236}">
                <a16:creationId xmlns:a16="http://schemas.microsoft.com/office/drawing/2014/main" id="{155097D4-6716-4165-8456-B2E5656B8AFF}"/>
              </a:ext>
            </a:extLst>
          </p:cNvPr>
          <p:cNvSpPr txBox="1"/>
          <p:nvPr/>
        </p:nvSpPr>
        <p:spPr>
          <a:xfrm>
            <a:off x="6387746" y="2647790"/>
            <a:ext cx="1304544" cy="369332"/>
          </a:xfrm>
          <a:prstGeom prst="rect">
            <a:avLst/>
          </a:prstGeom>
          <a:noFill/>
        </p:spPr>
        <p:txBody>
          <a:bodyPr wrap="square" rtlCol="0">
            <a:spAutoFit/>
          </a:bodyPr>
          <a:lstStyle/>
          <a:p>
            <a:pPr algn="ctr"/>
            <a:r>
              <a:rPr lang="en-US" dirty="0"/>
              <a:t>Slim Fly</a:t>
            </a:r>
          </a:p>
        </p:txBody>
      </p:sp>
      <p:sp>
        <p:nvSpPr>
          <p:cNvPr id="16" name="TextBox 15">
            <a:extLst>
              <a:ext uri="{FF2B5EF4-FFF2-40B4-BE49-F238E27FC236}">
                <a16:creationId xmlns:a16="http://schemas.microsoft.com/office/drawing/2014/main" id="{2031D3CA-BDCC-4AC5-B47F-C9CF17828994}"/>
              </a:ext>
            </a:extLst>
          </p:cNvPr>
          <p:cNvSpPr txBox="1"/>
          <p:nvPr/>
        </p:nvSpPr>
        <p:spPr>
          <a:xfrm>
            <a:off x="4988258" y="3115286"/>
            <a:ext cx="1304544" cy="369332"/>
          </a:xfrm>
          <a:prstGeom prst="rect">
            <a:avLst/>
          </a:prstGeom>
          <a:noFill/>
        </p:spPr>
        <p:txBody>
          <a:bodyPr wrap="square" rtlCol="0">
            <a:spAutoFit/>
          </a:bodyPr>
          <a:lstStyle/>
          <a:p>
            <a:pPr algn="ctr"/>
            <a:r>
              <a:rPr lang="en-US" dirty="0"/>
              <a:t>Fit Fly</a:t>
            </a:r>
          </a:p>
        </p:txBody>
      </p:sp>
    </p:spTree>
    <p:extLst>
      <p:ext uri="{BB962C8B-B14F-4D97-AF65-F5344CB8AC3E}">
        <p14:creationId xmlns:p14="http://schemas.microsoft.com/office/powerpoint/2010/main" val="312554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927806A-804A-4F93-9498-C74F657F72BB}"/>
              </a:ext>
            </a:extLst>
          </p:cNvPr>
          <p:cNvSpPr>
            <a:spLocks noGrp="1"/>
          </p:cNvSpPr>
          <p:nvPr>
            <p:ph type="title"/>
          </p:nvPr>
        </p:nvSpPr>
        <p:spPr>
          <a:xfrm>
            <a:off x="482601" y="122602"/>
            <a:ext cx="8372901" cy="621711"/>
          </a:xfrm>
        </p:spPr>
        <p:txBody>
          <a:bodyPr/>
          <a:lstStyle/>
          <a:p>
            <a:r>
              <a:rPr lang="en-US" dirty="0"/>
              <a:t>More Rails = More Throughput</a:t>
            </a:r>
          </a:p>
        </p:txBody>
      </p:sp>
      <p:sp>
        <p:nvSpPr>
          <p:cNvPr id="5" name="Slide Number Placeholder 4">
            <a:extLst>
              <a:ext uri="{FF2B5EF4-FFF2-40B4-BE49-F238E27FC236}">
                <a16:creationId xmlns:a16="http://schemas.microsoft.com/office/drawing/2014/main" id="{021CFE42-E74D-4D5F-A0D8-0755F978706B}"/>
              </a:ext>
            </a:extLst>
          </p:cNvPr>
          <p:cNvSpPr>
            <a:spLocks noGrp="1"/>
          </p:cNvSpPr>
          <p:nvPr>
            <p:ph type="sldNum" sz="quarter" idx="13"/>
          </p:nvPr>
        </p:nvSpPr>
        <p:spPr/>
        <p:txBody>
          <a:bodyPr/>
          <a:lstStyle/>
          <a:p>
            <a:fld id="{AEFAAC5A-9C4F-4278-920D-DF2BAB595749}" type="slidenum">
              <a:rPr lang="en-US" smtClean="0"/>
              <a:pPr/>
              <a:t>41</a:t>
            </a:fld>
            <a:endParaRPr lang="en-US" dirty="0"/>
          </a:p>
        </p:txBody>
      </p:sp>
      <p:sp>
        <p:nvSpPr>
          <p:cNvPr id="3" name="Content Placeholder 2">
            <a:extLst>
              <a:ext uri="{FF2B5EF4-FFF2-40B4-BE49-F238E27FC236}">
                <a16:creationId xmlns:a16="http://schemas.microsoft.com/office/drawing/2014/main" id="{DBE379A4-F661-43AD-8D78-B741717553C1}"/>
              </a:ext>
            </a:extLst>
          </p:cNvPr>
          <p:cNvSpPr>
            <a:spLocks noGrp="1"/>
          </p:cNvSpPr>
          <p:nvPr>
            <p:ph idx="1"/>
          </p:nvPr>
        </p:nvSpPr>
        <p:spPr>
          <a:xfrm>
            <a:off x="457202" y="1016758"/>
            <a:ext cx="3596772" cy="3040480"/>
          </a:xfrm>
        </p:spPr>
        <p:txBody>
          <a:bodyPr/>
          <a:lstStyle/>
          <a:p>
            <a:r>
              <a:rPr lang="en-US" dirty="0"/>
              <a:t>Fit Fly Based on previously validated Slim Fly Model</a:t>
            </a:r>
          </a:p>
          <a:p>
            <a:r>
              <a:rPr lang="en-US" dirty="0"/>
              <a:t>Additional planes bring additional throughput</a:t>
            </a:r>
          </a:p>
          <a:p>
            <a:r>
              <a:rPr lang="en-US" dirty="0"/>
              <a:t>Observed expected increase in throughput with synthetic uniform random traffic</a:t>
            </a:r>
          </a:p>
        </p:txBody>
      </p:sp>
      <p:pic>
        <p:nvPicPr>
          <p:cNvPr id="9" name="Picture 8" descr="A screenshot of a cell phone&#10;&#10;Description automatically generated">
            <a:extLst>
              <a:ext uri="{FF2B5EF4-FFF2-40B4-BE49-F238E27FC236}">
                <a16:creationId xmlns:a16="http://schemas.microsoft.com/office/drawing/2014/main" id="{2A2CABA7-C2AE-4138-B478-D6EA2CC3D3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3461" y="751170"/>
            <a:ext cx="4810539" cy="3607905"/>
          </a:xfrm>
          <a:prstGeom prst="rect">
            <a:avLst/>
          </a:prstGeom>
        </p:spPr>
      </p:pic>
    </p:spTree>
    <p:extLst>
      <p:ext uri="{BB962C8B-B14F-4D97-AF65-F5344CB8AC3E}">
        <p14:creationId xmlns:p14="http://schemas.microsoft.com/office/powerpoint/2010/main" val="9292058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927806A-804A-4F93-9498-C74F657F72BB}"/>
              </a:ext>
            </a:extLst>
          </p:cNvPr>
          <p:cNvSpPr>
            <a:spLocks noGrp="1"/>
          </p:cNvSpPr>
          <p:nvPr>
            <p:ph type="title"/>
          </p:nvPr>
        </p:nvSpPr>
        <p:spPr>
          <a:xfrm>
            <a:off x="482601" y="122602"/>
            <a:ext cx="8372901" cy="621711"/>
          </a:xfrm>
        </p:spPr>
        <p:txBody>
          <a:bodyPr/>
          <a:lstStyle/>
          <a:p>
            <a:r>
              <a:rPr lang="en-US" dirty="0"/>
              <a:t>Experiments overview</a:t>
            </a:r>
          </a:p>
        </p:txBody>
      </p:sp>
      <p:sp>
        <p:nvSpPr>
          <p:cNvPr id="5" name="Slide Number Placeholder 4">
            <a:extLst>
              <a:ext uri="{FF2B5EF4-FFF2-40B4-BE49-F238E27FC236}">
                <a16:creationId xmlns:a16="http://schemas.microsoft.com/office/drawing/2014/main" id="{021CFE42-E74D-4D5F-A0D8-0755F978706B}"/>
              </a:ext>
            </a:extLst>
          </p:cNvPr>
          <p:cNvSpPr>
            <a:spLocks noGrp="1"/>
          </p:cNvSpPr>
          <p:nvPr>
            <p:ph type="sldNum" sz="quarter" idx="13"/>
          </p:nvPr>
        </p:nvSpPr>
        <p:spPr/>
        <p:txBody>
          <a:bodyPr/>
          <a:lstStyle/>
          <a:p>
            <a:fld id="{AEFAAC5A-9C4F-4278-920D-DF2BAB595749}" type="slidenum">
              <a:rPr lang="en-US" smtClean="0"/>
              <a:pPr/>
              <a:t>42</a:t>
            </a:fld>
            <a:endParaRPr lang="en-US" dirty="0"/>
          </a:p>
        </p:txBody>
      </p:sp>
      <p:pic>
        <p:nvPicPr>
          <p:cNvPr id="8" name="Picture 7" descr="A close up of a street&#10;&#10;Description automatically generated">
            <a:extLst>
              <a:ext uri="{FF2B5EF4-FFF2-40B4-BE49-F238E27FC236}">
                <a16:creationId xmlns:a16="http://schemas.microsoft.com/office/drawing/2014/main" id="{A33A478A-1DF8-4EED-8F5C-53C181ECBD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2930" y="1914940"/>
            <a:ext cx="2530273" cy="2914942"/>
          </a:xfrm>
          <a:prstGeom prst="rect">
            <a:avLst/>
          </a:prstGeom>
        </p:spPr>
      </p:pic>
      <p:pic>
        <p:nvPicPr>
          <p:cNvPr id="10" name="Picture 9">
            <a:extLst>
              <a:ext uri="{FF2B5EF4-FFF2-40B4-BE49-F238E27FC236}">
                <a16:creationId xmlns:a16="http://schemas.microsoft.com/office/drawing/2014/main" id="{F7F1C9C2-8255-496E-9705-BCDEDF8C2C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0039" y="1914938"/>
            <a:ext cx="2530273" cy="2914943"/>
          </a:xfrm>
          <a:prstGeom prst="rect">
            <a:avLst/>
          </a:prstGeom>
        </p:spPr>
      </p:pic>
      <p:sp>
        <p:nvSpPr>
          <p:cNvPr id="11" name="TextBox 10">
            <a:extLst>
              <a:ext uri="{FF2B5EF4-FFF2-40B4-BE49-F238E27FC236}">
                <a16:creationId xmlns:a16="http://schemas.microsoft.com/office/drawing/2014/main" id="{9FEBD067-9231-497E-9C4B-D5AECCEC50B2}"/>
              </a:ext>
            </a:extLst>
          </p:cNvPr>
          <p:cNvSpPr txBox="1"/>
          <p:nvPr/>
        </p:nvSpPr>
        <p:spPr>
          <a:xfrm>
            <a:off x="1055026" y="1135472"/>
            <a:ext cx="2926080" cy="646331"/>
          </a:xfrm>
          <a:prstGeom prst="rect">
            <a:avLst/>
          </a:prstGeom>
          <a:noFill/>
        </p:spPr>
        <p:txBody>
          <a:bodyPr wrap="square" rtlCol="0">
            <a:spAutoFit/>
          </a:bodyPr>
          <a:lstStyle/>
          <a:p>
            <a:pPr algn="ctr"/>
            <a:r>
              <a:rPr lang="en-US" b="1" dirty="0"/>
              <a:t>Experiment Set 1</a:t>
            </a:r>
          </a:p>
          <a:p>
            <a:pPr algn="ctr"/>
            <a:r>
              <a:rPr lang="en-US" dirty="0"/>
              <a:t>Cross Network</a:t>
            </a:r>
          </a:p>
        </p:txBody>
      </p:sp>
      <p:sp>
        <p:nvSpPr>
          <p:cNvPr id="12" name="TextBox 11">
            <a:extLst>
              <a:ext uri="{FF2B5EF4-FFF2-40B4-BE49-F238E27FC236}">
                <a16:creationId xmlns:a16="http://schemas.microsoft.com/office/drawing/2014/main" id="{687682DF-E0E2-4C6F-8E12-35BCD28787D4}"/>
              </a:ext>
            </a:extLst>
          </p:cNvPr>
          <p:cNvSpPr txBox="1"/>
          <p:nvPr/>
        </p:nvSpPr>
        <p:spPr>
          <a:xfrm>
            <a:off x="5472135" y="1135472"/>
            <a:ext cx="2926080" cy="646331"/>
          </a:xfrm>
          <a:prstGeom prst="rect">
            <a:avLst/>
          </a:prstGeom>
          <a:noFill/>
        </p:spPr>
        <p:txBody>
          <a:bodyPr wrap="square" rtlCol="0">
            <a:spAutoFit/>
          </a:bodyPr>
          <a:lstStyle/>
          <a:p>
            <a:pPr algn="ctr"/>
            <a:r>
              <a:rPr lang="en-US" b="1" dirty="0"/>
              <a:t>Experiment Set 2</a:t>
            </a:r>
          </a:p>
          <a:p>
            <a:pPr algn="ctr"/>
            <a:r>
              <a:rPr lang="en-US" dirty="0"/>
              <a:t>Equalized Bandwidth</a:t>
            </a:r>
          </a:p>
        </p:txBody>
      </p:sp>
    </p:spTree>
    <p:extLst>
      <p:ext uri="{BB962C8B-B14F-4D97-AF65-F5344CB8AC3E}">
        <p14:creationId xmlns:p14="http://schemas.microsoft.com/office/powerpoint/2010/main" val="6327835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927806A-804A-4F93-9498-C74F657F72BB}"/>
              </a:ext>
            </a:extLst>
          </p:cNvPr>
          <p:cNvSpPr>
            <a:spLocks noGrp="1"/>
          </p:cNvSpPr>
          <p:nvPr>
            <p:ph type="title"/>
          </p:nvPr>
        </p:nvSpPr>
        <p:spPr>
          <a:xfrm>
            <a:off x="482601" y="122602"/>
            <a:ext cx="8372901" cy="621711"/>
          </a:xfrm>
        </p:spPr>
        <p:txBody>
          <a:bodyPr/>
          <a:lstStyle/>
          <a:p>
            <a:r>
              <a:rPr lang="en-US" dirty="0"/>
              <a:t>Network Comparison: AMG 1728</a:t>
            </a:r>
          </a:p>
        </p:txBody>
      </p:sp>
      <p:sp>
        <p:nvSpPr>
          <p:cNvPr id="5" name="Slide Number Placeholder 4">
            <a:extLst>
              <a:ext uri="{FF2B5EF4-FFF2-40B4-BE49-F238E27FC236}">
                <a16:creationId xmlns:a16="http://schemas.microsoft.com/office/drawing/2014/main" id="{021CFE42-E74D-4D5F-A0D8-0755F978706B}"/>
              </a:ext>
            </a:extLst>
          </p:cNvPr>
          <p:cNvSpPr>
            <a:spLocks noGrp="1"/>
          </p:cNvSpPr>
          <p:nvPr>
            <p:ph type="sldNum" sz="quarter" idx="13"/>
          </p:nvPr>
        </p:nvSpPr>
        <p:spPr/>
        <p:txBody>
          <a:bodyPr/>
          <a:lstStyle/>
          <a:p>
            <a:fld id="{AEFAAC5A-9C4F-4278-920D-DF2BAB595749}" type="slidenum">
              <a:rPr lang="en-US" smtClean="0"/>
              <a:pPr/>
              <a:t>43</a:t>
            </a:fld>
            <a:endParaRPr lang="en-US" dirty="0"/>
          </a:p>
        </p:txBody>
      </p:sp>
      <p:pic>
        <p:nvPicPr>
          <p:cNvPr id="3" name="Picture 2" descr="A screenshot of a cell phone&#10;&#10;Description automatically generated">
            <a:extLst>
              <a:ext uri="{FF2B5EF4-FFF2-40B4-BE49-F238E27FC236}">
                <a16:creationId xmlns:a16="http://schemas.microsoft.com/office/drawing/2014/main" id="{283DD720-1784-4FBA-8464-3F91B5D13F6C}"/>
              </a:ext>
            </a:extLst>
          </p:cNvPr>
          <p:cNvPicPr>
            <a:picLocks noChangeAspect="1"/>
          </p:cNvPicPr>
          <p:nvPr/>
        </p:nvPicPr>
        <p:blipFill>
          <a:blip r:embed="rId2"/>
          <a:stretch>
            <a:fillRect/>
          </a:stretch>
        </p:blipFill>
        <p:spPr>
          <a:xfrm>
            <a:off x="482601" y="1508760"/>
            <a:ext cx="2834640" cy="2125980"/>
          </a:xfrm>
          <a:prstGeom prst="rect">
            <a:avLst/>
          </a:prstGeom>
        </p:spPr>
      </p:pic>
      <p:pic>
        <p:nvPicPr>
          <p:cNvPr id="6" name="Picture 5" descr="A picture containing screenshot&#10;&#10;Description automatically generated">
            <a:extLst>
              <a:ext uri="{FF2B5EF4-FFF2-40B4-BE49-F238E27FC236}">
                <a16:creationId xmlns:a16="http://schemas.microsoft.com/office/drawing/2014/main" id="{211D2416-039B-4B6A-9349-50B928C6106C}"/>
              </a:ext>
            </a:extLst>
          </p:cNvPr>
          <p:cNvPicPr>
            <a:picLocks noChangeAspect="1"/>
          </p:cNvPicPr>
          <p:nvPr/>
        </p:nvPicPr>
        <p:blipFill>
          <a:blip r:embed="rId3"/>
          <a:stretch>
            <a:fillRect/>
          </a:stretch>
        </p:blipFill>
        <p:spPr>
          <a:xfrm>
            <a:off x="6068391" y="1508760"/>
            <a:ext cx="2834640" cy="2125980"/>
          </a:xfrm>
          <a:prstGeom prst="rect">
            <a:avLst/>
          </a:prstGeom>
        </p:spPr>
      </p:pic>
      <p:pic>
        <p:nvPicPr>
          <p:cNvPr id="13" name="Picture 12">
            <a:extLst>
              <a:ext uri="{FF2B5EF4-FFF2-40B4-BE49-F238E27FC236}">
                <a16:creationId xmlns:a16="http://schemas.microsoft.com/office/drawing/2014/main" id="{FCC4140E-D095-4372-9DB8-DB20265769BB}"/>
              </a:ext>
            </a:extLst>
          </p:cNvPr>
          <p:cNvPicPr>
            <a:picLocks noChangeAspect="1"/>
          </p:cNvPicPr>
          <p:nvPr/>
        </p:nvPicPr>
        <p:blipFill>
          <a:blip r:embed="rId4"/>
          <a:stretch>
            <a:fillRect/>
          </a:stretch>
        </p:blipFill>
        <p:spPr>
          <a:xfrm>
            <a:off x="3275496" y="1508760"/>
            <a:ext cx="2834640" cy="2125980"/>
          </a:xfrm>
          <a:prstGeom prst="rect">
            <a:avLst/>
          </a:prstGeom>
        </p:spPr>
      </p:pic>
      <p:sp>
        <p:nvSpPr>
          <p:cNvPr id="14" name="TextBox 13">
            <a:extLst>
              <a:ext uri="{FF2B5EF4-FFF2-40B4-BE49-F238E27FC236}">
                <a16:creationId xmlns:a16="http://schemas.microsoft.com/office/drawing/2014/main" id="{05C47083-6DDC-4F3B-BC4D-48913B9ED01F}"/>
              </a:ext>
            </a:extLst>
          </p:cNvPr>
          <p:cNvSpPr txBox="1"/>
          <p:nvPr/>
        </p:nvSpPr>
        <p:spPr>
          <a:xfrm>
            <a:off x="3748025" y="4460550"/>
            <a:ext cx="1842052" cy="369332"/>
          </a:xfrm>
          <a:prstGeom prst="rect">
            <a:avLst/>
          </a:prstGeom>
          <a:noFill/>
        </p:spPr>
        <p:txBody>
          <a:bodyPr wrap="square" rtlCol="0">
            <a:spAutoFit/>
          </a:bodyPr>
          <a:lstStyle/>
          <a:p>
            <a:pPr algn="ctr"/>
            <a:r>
              <a:rPr lang="en-US" dirty="0"/>
              <a:t>Lower is better</a:t>
            </a:r>
          </a:p>
        </p:txBody>
      </p:sp>
    </p:spTree>
    <p:extLst>
      <p:ext uri="{BB962C8B-B14F-4D97-AF65-F5344CB8AC3E}">
        <p14:creationId xmlns:p14="http://schemas.microsoft.com/office/powerpoint/2010/main" val="12867242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927806A-804A-4F93-9498-C74F657F72BB}"/>
              </a:ext>
            </a:extLst>
          </p:cNvPr>
          <p:cNvSpPr>
            <a:spLocks noGrp="1"/>
          </p:cNvSpPr>
          <p:nvPr>
            <p:ph type="title"/>
          </p:nvPr>
        </p:nvSpPr>
        <p:spPr>
          <a:xfrm>
            <a:off x="482601" y="122602"/>
            <a:ext cx="8372901" cy="621711"/>
          </a:xfrm>
        </p:spPr>
        <p:txBody>
          <a:bodyPr/>
          <a:lstStyle/>
          <a:p>
            <a:r>
              <a:rPr lang="en-US" dirty="0"/>
              <a:t>Network Comparison: MG 1000</a:t>
            </a:r>
          </a:p>
        </p:txBody>
      </p:sp>
      <p:sp>
        <p:nvSpPr>
          <p:cNvPr id="5" name="Slide Number Placeholder 4">
            <a:extLst>
              <a:ext uri="{FF2B5EF4-FFF2-40B4-BE49-F238E27FC236}">
                <a16:creationId xmlns:a16="http://schemas.microsoft.com/office/drawing/2014/main" id="{021CFE42-E74D-4D5F-A0D8-0755F978706B}"/>
              </a:ext>
            </a:extLst>
          </p:cNvPr>
          <p:cNvSpPr>
            <a:spLocks noGrp="1"/>
          </p:cNvSpPr>
          <p:nvPr>
            <p:ph type="sldNum" sz="quarter" idx="13"/>
          </p:nvPr>
        </p:nvSpPr>
        <p:spPr/>
        <p:txBody>
          <a:bodyPr/>
          <a:lstStyle/>
          <a:p>
            <a:fld id="{AEFAAC5A-9C4F-4278-920D-DF2BAB595749}" type="slidenum">
              <a:rPr lang="en-US" smtClean="0"/>
              <a:pPr/>
              <a:t>44</a:t>
            </a:fld>
            <a:endParaRPr lang="en-US" dirty="0"/>
          </a:p>
        </p:txBody>
      </p:sp>
      <p:pic>
        <p:nvPicPr>
          <p:cNvPr id="3" name="Picture 2">
            <a:extLst>
              <a:ext uri="{FF2B5EF4-FFF2-40B4-BE49-F238E27FC236}">
                <a16:creationId xmlns:a16="http://schemas.microsoft.com/office/drawing/2014/main" id="{283DD720-1784-4FBA-8464-3F91B5D13F6C}"/>
              </a:ext>
            </a:extLst>
          </p:cNvPr>
          <p:cNvPicPr>
            <a:picLocks noChangeAspect="1"/>
          </p:cNvPicPr>
          <p:nvPr/>
        </p:nvPicPr>
        <p:blipFill>
          <a:blip r:embed="rId2"/>
          <a:srcRect/>
          <a:stretch/>
        </p:blipFill>
        <p:spPr>
          <a:xfrm>
            <a:off x="482601" y="1508760"/>
            <a:ext cx="2834640" cy="2125980"/>
          </a:xfrm>
          <a:prstGeom prst="rect">
            <a:avLst/>
          </a:prstGeom>
        </p:spPr>
      </p:pic>
      <p:pic>
        <p:nvPicPr>
          <p:cNvPr id="6" name="Picture 5">
            <a:extLst>
              <a:ext uri="{FF2B5EF4-FFF2-40B4-BE49-F238E27FC236}">
                <a16:creationId xmlns:a16="http://schemas.microsoft.com/office/drawing/2014/main" id="{211D2416-039B-4B6A-9349-50B928C6106C}"/>
              </a:ext>
            </a:extLst>
          </p:cNvPr>
          <p:cNvPicPr>
            <a:picLocks noChangeAspect="1"/>
          </p:cNvPicPr>
          <p:nvPr/>
        </p:nvPicPr>
        <p:blipFill>
          <a:blip r:embed="rId3"/>
          <a:srcRect/>
          <a:stretch/>
        </p:blipFill>
        <p:spPr>
          <a:xfrm>
            <a:off x="6068391" y="1508760"/>
            <a:ext cx="2834640" cy="2125980"/>
          </a:xfrm>
          <a:prstGeom prst="rect">
            <a:avLst/>
          </a:prstGeom>
        </p:spPr>
      </p:pic>
      <p:pic>
        <p:nvPicPr>
          <p:cNvPr id="13" name="Picture 12">
            <a:extLst>
              <a:ext uri="{FF2B5EF4-FFF2-40B4-BE49-F238E27FC236}">
                <a16:creationId xmlns:a16="http://schemas.microsoft.com/office/drawing/2014/main" id="{FCC4140E-D095-4372-9DB8-DB20265769BB}"/>
              </a:ext>
            </a:extLst>
          </p:cNvPr>
          <p:cNvPicPr>
            <a:picLocks noChangeAspect="1"/>
          </p:cNvPicPr>
          <p:nvPr/>
        </p:nvPicPr>
        <p:blipFill>
          <a:blip r:embed="rId4"/>
          <a:srcRect/>
          <a:stretch/>
        </p:blipFill>
        <p:spPr>
          <a:xfrm>
            <a:off x="3275496" y="1508760"/>
            <a:ext cx="2834640" cy="2125980"/>
          </a:xfrm>
          <a:prstGeom prst="rect">
            <a:avLst/>
          </a:prstGeom>
        </p:spPr>
      </p:pic>
      <p:sp>
        <p:nvSpPr>
          <p:cNvPr id="2" name="TextBox 1">
            <a:extLst>
              <a:ext uri="{FF2B5EF4-FFF2-40B4-BE49-F238E27FC236}">
                <a16:creationId xmlns:a16="http://schemas.microsoft.com/office/drawing/2014/main" id="{0B16201C-5898-4AFE-A640-1A3FAC5D148D}"/>
              </a:ext>
            </a:extLst>
          </p:cNvPr>
          <p:cNvSpPr txBox="1"/>
          <p:nvPr/>
        </p:nvSpPr>
        <p:spPr>
          <a:xfrm>
            <a:off x="3748025" y="4460550"/>
            <a:ext cx="1842052" cy="369332"/>
          </a:xfrm>
          <a:prstGeom prst="rect">
            <a:avLst/>
          </a:prstGeom>
          <a:noFill/>
        </p:spPr>
        <p:txBody>
          <a:bodyPr wrap="square" rtlCol="0">
            <a:spAutoFit/>
          </a:bodyPr>
          <a:lstStyle/>
          <a:p>
            <a:pPr algn="ctr"/>
            <a:r>
              <a:rPr lang="en-US" dirty="0"/>
              <a:t>Lower is better</a:t>
            </a:r>
          </a:p>
        </p:txBody>
      </p:sp>
    </p:spTree>
    <p:extLst>
      <p:ext uri="{BB962C8B-B14F-4D97-AF65-F5344CB8AC3E}">
        <p14:creationId xmlns:p14="http://schemas.microsoft.com/office/powerpoint/2010/main" val="28574814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C77E0-D1E7-47F8-A553-DE5078260D6C}"/>
              </a:ext>
            </a:extLst>
          </p:cNvPr>
          <p:cNvSpPr>
            <a:spLocks noGrp="1"/>
          </p:cNvSpPr>
          <p:nvPr>
            <p:ph type="title"/>
          </p:nvPr>
        </p:nvSpPr>
        <p:spPr/>
        <p:txBody>
          <a:bodyPr/>
          <a:lstStyle/>
          <a:p>
            <a:r>
              <a:rPr lang="en-US" dirty="0"/>
              <a:t>Discussion: Network Comparison</a:t>
            </a:r>
          </a:p>
        </p:txBody>
      </p:sp>
      <p:sp>
        <p:nvSpPr>
          <p:cNvPr id="3" name="Content Placeholder 2">
            <a:extLst>
              <a:ext uri="{FF2B5EF4-FFF2-40B4-BE49-F238E27FC236}">
                <a16:creationId xmlns:a16="http://schemas.microsoft.com/office/drawing/2014/main" id="{AF6E255F-F4DA-4C88-BA73-0079B117A2DA}"/>
              </a:ext>
            </a:extLst>
          </p:cNvPr>
          <p:cNvSpPr>
            <a:spLocks noGrp="1"/>
          </p:cNvSpPr>
          <p:nvPr>
            <p:ph idx="1"/>
          </p:nvPr>
        </p:nvSpPr>
        <p:spPr>
          <a:xfrm>
            <a:off x="457201" y="1053548"/>
            <a:ext cx="8372901" cy="3671880"/>
          </a:xfrm>
        </p:spPr>
        <p:txBody>
          <a:bodyPr/>
          <a:lstStyle/>
          <a:p>
            <a:r>
              <a:rPr lang="en-US" dirty="0"/>
              <a:t>Slim Fly performed well against state of the art Dragonfly and </a:t>
            </a:r>
            <a:r>
              <a:rPr lang="en-US" dirty="0" err="1"/>
              <a:t>Megafly</a:t>
            </a:r>
            <a:r>
              <a:rPr lang="en-US" dirty="0"/>
              <a:t> networks</a:t>
            </a:r>
          </a:p>
          <a:p>
            <a:pPr lvl="1"/>
            <a:r>
              <a:rPr lang="en-US" dirty="0"/>
              <a:t>Possible future </a:t>
            </a:r>
            <a:r>
              <a:rPr lang="en-US" dirty="0" err="1"/>
              <a:t>exascale</a:t>
            </a:r>
            <a:r>
              <a:rPr lang="en-US" dirty="0"/>
              <a:t> networks</a:t>
            </a:r>
          </a:p>
          <a:p>
            <a:r>
              <a:rPr lang="en-US" dirty="0"/>
              <a:t>Fit Fly showed great resilience to high levels of interference traffic</a:t>
            </a:r>
          </a:p>
          <a:p>
            <a:pPr lvl="1"/>
            <a:r>
              <a:rPr lang="en-US" dirty="0"/>
              <a:t>Beat Slim Fly by an order of magnitude</a:t>
            </a:r>
          </a:p>
          <a:p>
            <a:endParaRPr lang="en-US" dirty="0"/>
          </a:p>
          <a:p>
            <a:endParaRPr lang="en-US" dirty="0"/>
          </a:p>
          <a:p>
            <a:endParaRPr lang="en-US" dirty="0"/>
          </a:p>
          <a:p>
            <a:r>
              <a:rPr lang="en-US" b="1" dirty="0"/>
              <a:t>Slim Fly and Fit Fly networks show great promise</a:t>
            </a:r>
          </a:p>
          <a:p>
            <a:pPr lvl="1"/>
            <a:r>
              <a:rPr lang="en-US" dirty="0"/>
              <a:t>Low-diameter-high-path-diversity </a:t>
            </a:r>
          </a:p>
        </p:txBody>
      </p:sp>
      <p:sp>
        <p:nvSpPr>
          <p:cNvPr id="5" name="Slide Number Placeholder 4">
            <a:extLst>
              <a:ext uri="{FF2B5EF4-FFF2-40B4-BE49-F238E27FC236}">
                <a16:creationId xmlns:a16="http://schemas.microsoft.com/office/drawing/2014/main" id="{E43BD2FA-4386-4372-9055-E244A902EA36}"/>
              </a:ext>
            </a:extLst>
          </p:cNvPr>
          <p:cNvSpPr>
            <a:spLocks noGrp="1"/>
          </p:cNvSpPr>
          <p:nvPr>
            <p:ph type="sldNum" sz="quarter" idx="13"/>
          </p:nvPr>
        </p:nvSpPr>
        <p:spPr/>
        <p:txBody>
          <a:bodyPr/>
          <a:lstStyle/>
          <a:p>
            <a:fld id="{AEFAAC5A-9C4F-4278-920D-DF2BAB595749}" type="slidenum">
              <a:rPr lang="en-US" smtClean="0"/>
              <a:pPr/>
              <a:t>45</a:t>
            </a:fld>
            <a:endParaRPr lang="en-US" dirty="0"/>
          </a:p>
        </p:txBody>
      </p:sp>
    </p:spTree>
    <p:extLst>
      <p:ext uri="{BB962C8B-B14F-4D97-AF65-F5344CB8AC3E}">
        <p14:creationId xmlns:p14="http://schemas.microsoft.com/office/powerpoint/2010/main" val="722110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927806A-804A-4F93-9498-C74F657F72BB}"/>
              </a:ext>
            </a:extLst>
          </p:cNvPr>
          <p:cNvSpPr>
            <a:spLocks noGrp="1"/>
          </p:cNvSpPr>
          <p:nvPr>
            <p:ph type="title"/>
          </p:nvPr>
        </p:nvSpPr>
        <p:spPr>
          <a:xfrm>
            <a:off x="482601" y="122602"/>
            <a:ext cx="8372901" cy="621711"/>
          </a:xfrm>
        </p:spPr>
        <p:txBody>
          <a:bodyPr/>
          <a:lstStyle/>
          <a:p>
            <a:r>
              <a:rPr lang="en-US" dirty="0"/>
              <a:t>Equalized Bandwidth 12.5GiB/s – AMG 1728</a:t>
            </a:r>
          </a:p>
        </p:txBody>
      </p:sp>
      <p:sp>
        <p:nvSpPr>
          <p:cNvPr id="5" name="Slide Number Placeholder 4">
            <a:extLst>
              <a:ext uri="{FF2B5EF4-FFF2-40B4-BE49-F238E27FC236}">
                <a16:creationId xmlns:a16="http://schemas.microsoft.com/office/drawing/2014/main" id="{021CFE42-E74D-4D5F-A0D8-0755F978706B}"/>
              </a:ext>
            </a:extLst>
          </p:cNvPr>
          <p:cNvSpPr>
            <a:spLocks noGrp="1"/>
          </p:cNvSpPr>
          <p:nvPr>
            <p:ph type="sldNum" sz="quarter" idx="13"/>
          </p:nvPr>
        </p:nvSpPr>
        <p:spPr/>
        <p:txBody>
          <a:bodyPr/>
          <a:lstStyle/>
          <a:p>
            <a:fld id="{AEFAAC5A-9C4F-4278-920D-DF2BAB595749}" type="slidenum">
              <a:rPr lang="en-US" smtClean="0"/>
              <a:pPr/>
              <a:t>46</a:t>
            </a:fld>
            <a:endParaRPr lang="en-US" dirty="0"/>
          </a:p>
        </p:txBody>
      </p:sp>
      <p:pic>
        <p:nvPicPr>
          <p:cNvPr id="3" name="Picture 2">
            <a:extLst>
              <a:ext uri="{FF2B5EF4-FFF2-40B4-BE49-F238E27FC236}">
                <a16:creationId xmlns:a16="http://schemas.microsoft.com/office/drawing/2014/main" id="{283DD720-1784-4FBA-8464-3F91B5D13F6C}"/>
              </a:ext>
            </a:extLst>
          </p:cNvPr>
          <p:cNvPicPr>
            <a:picLocks noChangeAspect="1"/>
          </p:cNvPicPr>
          <p:nvPr/>
        </p:nvPicPr>
        <p:blipFill>
          <a:blip r:embed="rId2"/>
          <a:srcRect/>
          <a:stretch/>
        </p:blipFill>
        <p:spPr>
          <a:xfrm>
            <a:off x="482601" y="1508760"/>
            <a:ext cx="2834640" cy="2125980"/>
          </a:xfrm>
          <a:prstGeom prst="rect">
            <a:avLst/>
          </a:prstGeom>
        </p:spPr>
      </p:pic>
      <p:pic>
        <p:nvPicPr>
          <p:cNvPr id="6" name="Picture 5">
            <a:extLst>
              <a:ext uri="{FF2B5EF4-FFF2-40B4-BE49-F238E27FC236}">
                <a16:creationId xmlns:a16="http://schemas.microsoft.com/office/drawing/2014/main" id="{211D2416-039B-4B6A-9349-50B928C6106C}"/>
              </a:ext>
            </a:extLst>
          </p:cNvPr>
          <p:cNvPicPr>
            <a:picLocks noChangeAspect="1"/>
          </p:cNvPicPr>
          <p:nvPr/>
        </p:nvPicPr>
        <p:blipFill>
          <a:blip r:embed="rId3"/>
          <a:srcRect/>
          <a:stretch/>
        </p:blipFill>
        <p:spPr>
          <a:xfrm>
            <a:off x="6068391" y="1508760"/>
            <a:ext cx="2834640" cy="2125980"/>
          </a:xfrm>
          <a:prstGeom prst="rect">
            <a:avLst/>
          </a:prstGeom>
        </p:spPr>
      </p:pic>
      <p:pic>
        <p:nvPicPr>
          <p:cNvPr id="13" name="Picture 12">
            <a:extLst>
              <a:ext uri="{FF2B5EF4-FFF2-40B4-BE49-F238E27FC236}">
                <a16:creationId xmlns:a16="http://schemas.microsoft.com/office/drawing/2014/main" id="{FCC4140E-D095-4372-9DB8-DB20265769BB}"/>
              </a:ext>
            </a:extLst>
          </p:cNvPr>
          <p:cNvPicPr>
            <a:picLocks noChangeAspect="1"/>
          </p:cNvPicPr>
          <p:nvPr/>
        </p:nvPicPr>
        <p:blipFill>
          <a:blip r:embed="rId4"/>
          <a:srcRect/>
          <a:stretch/>
        </p:blipFill>
        <p:spPr>
          <a:xfrm>
            <a:off x="3275496" y="1508760"/>
            <a:ext cx="2834640" cy="2125980"/>
          </a:xfrm>
          <a:prstGeom prst="rect">
            <a:avLst/>
          </a:prstGeom>
        </p:spPr>
      </p:pic>
      <p:sp>
        <p:nvSpPr>
          <p:cNvPr id="2" name="TextBox 1">
            <a:extLst>
              <a:ext uri="{FF2B5EF4-FFF2-40B4-BE49-F238E27FC236}">
                <a16:creationId xmlns:a16="http://schemas.microsoft.com/office/drawing/2014/main" id="{0B16201C-5898-4AFE-A640-1A3FAC5D148D}"/>
              </a:ext>
            </a:extLst>
          </p:cNvPr>
          <p:cNvSpPr txBox="1"/>
          <p:nvPr/>
        </p:nvSpPr>
        <p:spPr>
          <a:xfrm>
            <a:off x="3748025" y="4460550"/>
            <a:ext cx="1842052" cy="369332"/>
          </a:xfrm>
          <a:prstGeom prst="rect">
            <a:avLst/>
          </a:prstGeom>
          <a:noFill/>
        </p:spPr>
        <p:txBody>
          <a:bodyPr wrap="square" rtlCol="0">
            <a:spAutoFit/>
          </a:bodyPr>
          <a:lstStyle/>
          <a:p>
            <a:pPr algn="ctr"/>
            <a:r>
              <a:rPr lang="en-US" dirty="0"/>
              <a:t>Lower is better</a:t>
            </a:r>
          </a:p>
        </p:txBody>
      </p:sp>
    </p:spTree>
    <p:extLst>
      <p:ext uri="{BB962C8B-B14F-4D97-AF65-F5344CB8AC3E}">
        <p14:creationId xmlns:p14="http://schemas.microsoft.com/office/powerpoint/2010/main" val="33599424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927806A-804A-4F93-9498-C74F657F72BB}"/>
              </a:ext>
            </a:extLst>
          </p:cNvPr>
          <p:cNvSpPr>
            <a:spLocks noGrp="1"/>
          </p:cNvSpPr>
          <p:nvPr>
            <p:ph type="title"/>
          </p:nvPr>
        </p:nvSpPr>
        <p:spPr>
          <a:xfrm>
            <a:off x="482601" y="122602"/>
            <a:ext cx="8372901" cy="621711"/>
          </a:xfrm>
        </p:spPr>
        <p:txBody>
          <a:bodyPr/>
          <a:lstStyle/>
          <a:p>
            <a:r>
              <a:rPr lang="en-US" dirty="0"/>
              <a:t>Equalized Bandwidth 25GiB/s – AMG 1728</a:t>
            </a:r>
          </a:p>
        </p:txBody>
      </p:sp>
      <p:sp>
        <p:nvSpPr>
          <p:cNvPr id="5" name="Slide Number Placeholder 4">
            <a:extLst>
              <a:ext uri="{FF2B5EF4-FFF2-40B4-BE49-F238E27FC236}">
                <a16:creationId xmlns:a16="http://schemas.microsoft.com/office/drawing/2014/main" id="{021CFE42-E74D-4D5F-A0D8-0755F978706B}"/>
              </a:ext>
            </a:extLst>
          </p:cNvPr>
          <p:cNvSpPr>
            <a:spLocks noGrp="1"/>
          </p:cNvSpPr>
          <p:nvPr>
            <p:ph type="sldNum" sz="quarter" idx="13"/>
          </p:nvPr>
        </p:nvSpPr>
        <p:spPr/>
        <p:txBody>
          <a:bodyPr/>
          <a:lstStyle/>
          <a:p>
            <a:fld id="{AEFAAC5A-9C4F-4278-920D-DF2BAB595749}" type="slidenum">
              <a:rPr lang="en-US" smtClean="0"/>
              <a:pPr/>
              <a:t>47</a:t>
            </a:fld>
            <a:endParaRPr lang="en-US" dirty="0"/>
          </a:p>
        </p:txBody>
      </p:sp>
      <p:pic>
        <p:nvPicPr>
          <p:cNvPr id="3" name="Picture 2">
            <a:extLst>
              <a:ext uri="{FF2B5EF4-FFF2-40B4-BE49-F238E27FC236}">
                <a16:creationId xmlns:a16="http://schemas.microsoft.com/office/drawing/2014/main" id="{283DD720-1784-4FBA-8464-3F91B5D13F6C}"/>
              </a:ext>
            </a:extLst>
          </p:cNvPr>
          <p:cNvPicPr>
            <a:picLocks noChangeAspect="1"/>
          </p:cNvPicPr>
          <p:nvPr/>
        </p:nvPicPr>
        <p:blipFill>
          <a:blip r:embed="rId2"/>
          <a:srcRect/>
          <a:stretch/>
        </p:blipFill>
        <p:spPr>
          <a:xfrm>
            <a:off x="482601" y="1508760"/>
            <a:ext cx="2834640" cy="2125980"/>
          </a:xfrm>
          <a:prstGeom prst="rect">
            <a:avLst/>
          </a:prstGeom>
        </p:spPr>
      </p:pic>
      <p:pic>
        <p:nvPicPr>
          <p:cNvPr id="6" name="Picture 5">
            <a:extLst>
              <a:ext uri="{FF2B5EF4-FFF2-40B4-BE49-F238E27FC236}">
                <a16:creationId xmlns:a16="http://schemas.microsoft.com/office/drawing/2014/main" id="{211D2416-039B-4B6A-9349-50B928C6106C}"/>
              </a:ext>
            </a:extLst>
          </p:cNvPr>
          <p:cNvPicPr>
            <a:picLocks noChangeAspect="1"/>
          </p:cNvPicPr>
          <p:nvPr/>
        </p:nvPicPr>
        <p:blipFill>
          <a:blip r:embed="rId3"/>
          <a:srcRect/>
          <a:stretch/>
        </p:blipFill>
        <p:spPr>
          <a:xfrm>
            <a:off x="6068391" y="1508760"/>
            <a:ext cx="2834640" cy="2125980"/>
          </a:xfrm>
          <a:prstGeom prst="rect">
            <a:avLst/>
          </a:prstGeom>
        </p:spPr>
      </p:pic>
      <p:pic>
        <p:nvPicPr>
          <p:cNvPr id="13" name="Picture 12">
            <a:extLst>
              <a:ext uri="{FF2B5EF4-FFF2-40B4-BE49-F238E27FC236}">
                <a16:creationId xmlns:a16="http://schemas.microsoft.com/office/drawing/2014/main" id="{FCC4140E-D095-4372-9DB8-DB20265769BB}"/>
              </a:ext>
            </a:extLst>
          </p:cNvPr>
          <p:cNvPicPr>
            <a:picLocks noChangeAspect="1"/>
          </p:cNvPicPr>
          <p:nvPr/>
        </p:nvPicPr>
        <p:blipFill>
          <a:blip r:embed="rId4"/>
          <a:srcRect/>
          <a:stretch/>
        </p:blipFill>
        <p:spPr>
          <a:xfrm>
            <a:off x="3275496" y="1508760"/>
            <a:ext cx="2834640" cy="2125980"/>
          </a:xfrm>
          <a:prstGeom prst="rect">
            <a:avLst/>
          </a:prstGeom>
        </p:spPr>
      </p:pic>
      <p:sp>
        <p:nvSpPr>
          <p:cNvPr id="2" name="TextBox 1">
            <a:extLst>
              <a:ext uri="{FF2B5EF4-FFF2-40B4-BE49-F238E27FC236}">
                <a16:creationId xmlns:a16="http://schemas.microsoft.com/office/drawing/2014/main" id="{0B16201C-5898-4AFE-A640-1A3FAC5D148D}"/>
              </a:ext>
            </a:extLst>
          </p:cNvPr>
          <p:cNvSpPr txBox="1"/>
          <p:nvPr/>
        </p:nvSpPr>
        <p:spPr>
          <a:xfrm>
            <a:off x="3748025" y="4460550"/>
            <a:ext cx="1842052" cy="369332"/>
          </a:xfrm>
          <a:prstGeom prst="rect">
            <a:avLst/>
          </a:prstGeom>
          <a:noFill/>
        </p:spPr>
        <p:txBody>
          <a:bodyPr wrap="square" rtlCol="0">
            <a:spAutoFit/>
          </a:bodyPr>
          <a:lstStyle/>
          <a:p>
            <a:pPr algn="ctr"/>
            <a:r>
              <a:rPr lang="en-US" dirty="0"/>
              <a:t>Lower is better</a:t>
            </a:r>
          </a:p>
        </p:txBody>
      </p:sp>
    </p:spTree>
    <p:extLst>
      <p:ext uri="{BB962C8B-B14F-4D97-AF65-F5344CB8AC3E}">
        <p14:creationId xmlns:p14="http://schemas.microsoft.com/office/powerpoint/2010/main" val="1600662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C77E0-D1E7-47F8-A553-DE5078260D6C}"/>
              </a:ext>
            </a:extLst>
          </p:cNvPr>
          <p:cNvSpPr>
            <a:spLocks noGrp="1"/>
          </p:cNvSpPr>
          <p:nvPr>
            <p:ph type="title"/>
          </p:nvPr>
        </p:nvSpPr>
        <p:spPr/>
        <p:txBody>
          <a:bodyPr/>
          <a:lstStyle/>
          <a:p>
            <a:r>
              <a:rPr lang="en-US" dirty="0"/>
              <a:t>Discussion: Equalized Bandwidth</a:t>
            </a:r>
          </a:p>
        </p:txBody>
      </p:sp>
      <p:sp>
        <p:nvSpPr>
          <p:cNvPr id="3" name="Content Placeholder 2">
            <a:extLst>
              <a:ext uri="{FF2B5EF4-FFF2-40B4-BE49-F238E27FC236}">
                <a16:creationId xmlns:a16="http://schemas.microsoft.com/office/drawing/2014/main" id="{AF6E255F-F4DA-4C88-BA73-0079B117A2DA}"/>
              </a:ext>
            </a:extLst>
          </p:cNvPr>
          <p:cNvSpPr>
            <a:spLocks noGrp="1"/>
          </p:cNvSpPr>
          <p:nvPr>
            <p:ph idx="1"/>
          </p:nvPr>
        </p:nvSpPr>
        <p:spPr>
          <a:xfrm>
            <a:off x="457201" y="1053548"/>
            <a:ext cx="8372901" cy="3671880"/>
          </a:xfrm>
        </p:spPr>
        <p:txBody>
          <a:bodyPr/>
          <a:lstStyle/>
          <a:p>
            <a:r>
              <a:rPr lang="en-US" dirty="0"/>
              <a:t>Equalizing the aggregate bandwidth across networks slightly reduced the advantage that Fit Fly had</a:t>
            </a:r>
          </a:p>
          <a:p>
            <a:pPr lvl="1"/>
            <a:r>
              <a:rPr lang="en-US" dirty="0"/>
              <a:t>Fit Fly still pulled ahead</a:t>
            </a:r>
          </a:p>
          <a:p>
            <a:pPr lvl="2"/>
            <a:r>
              <a:rPr lang="en-US" dirty="0"/>
              <a:t>Greater interference resilience</a:t>
            </a:r>
          </a:p>
          <a:p>
            <a:r>
              <a:rPr lang="en-US" dirty="0"/>
              <a:t>Additional planes of routers give less chance for any two packets to interact</a:t>
            </a:r>
          </a:p>
          <a:p>
            <a:pPr lvl="1"/>
            <a:r>
              <a:rPr lang="en-US" dirty="0"/>
              <a:t>Less interference</a:t>
            </a:r>
          </a:p>
          <a:p>
            <a:pPr lvl="1"/>
            <a:r>
              <a:rPr lang="en-US" dirty="0"/>
              <a:t>Less buffer wait time</a:t>
            </a:r>
          </a:p>
          <a:p>
            <a:pPr lvl="1"/>
            <a:r>
              <a:rPr lang="en-US" dirty="0"/>
              <a:t>Increased Application Performance</a:t>
            </a:r>
          </a:p>
          <a:p>
            <a:pPr lvl="1"/>
            <a:endParaRPr lang="en-US" dirty="0"/>
          </a:p>
          <a:p>
            <a:endParaRPr lang="en-US" dirty="0"/>
          </a:p>
          <a:p>
            <a:r>
              <a:rPr lang="en-US" b="1" dirty="0"/>
              <a:t>More planes of cheaper routers may be a better option to single-plane-high-bandwidth networks</a:t>
            </a:r>
          </a:p>
        </p:txBody>
      </p:sp>
      <p:sp>
        <p:nvSpPr>
          <p:cNvPr id="5" name="Slide Number Placeholder 4">
            <a:extLst>
              <a:ext uri="{FF2B5EF4-FFF2-40B4-BE49-F238E27FC236}">
                <a16:creationId xmlns:a16="http://schemas.microsoft.com/office/drawing/2014/main" id="{E43BD2FA-4386-4372-9055-E244A902EA36}"/>
              </a:ext>
            </a:extLst>
          </p:cNvPr>
          <p:cNvSpPr>
            <a:spLocks noGrp="1"/>
          </p:cNvSpPr>
          <p:nvPr>
            <p:ph type="sldNum" sz="quarter" idx="13"/>
          </p:nvPr>
        </p:nvSpPr>
        <p:spPr/>
        <p:txBody>
          <a:bodyPr/>
          <a:lstStyle/>
          <a:p>
            <a:fld id="{AEFAAC5A-9C4F-4278-920D-DF2BAB595749}" type="slidenum">
              <a:rPr lang="en-US" smtClean="0"/>
              <a:pPr/>
              <a:t>48</a:t>
            </a:fld>
            <a:endParaRPr lang="en-US" dirty="0"/>
          </a:p>
        </p:txBody>
      </p:sp>
    </p:spTree>
    <p:extLst>
      <p:ext uri="{BB962C8B-B14F-4D97-AF65-F5344CB8AC3E}">
        <p14:creationId xmlns:p14="http://schemas.microsoft.com/office/powerpoint/2010/main" val="32208977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FCC4D-9C76-4127-80D8-F0882C540CB2}"/>
              </a:ext>
            </a:extLst>
          </p:cNvPr>
          <p:cNvSpPr>
            <a:spLocks noGrp="1"/>
          </p:cNvSpPr>
          <p:nvPr>
            <p:ph type="title"/>
          </p:nvPr>
        </p:nvSpPr>
        <p:spPr/>
        <p:txBody>
          <a:bodyPr/>
          <a:lstStyle/>
          <a:p>
            <a:r>
              <a:rPr lang="en-US" dirty="0"/>
              <a:t>Case Study: Conclusion</a:t>
            </a:r>
          </a:p>
        </p:txBody>
      </p:sp>
      <p:sp>
        <p:nvSpPr>
          <p:cNvPr id="3" name="Content Placeholder 2">
            <a:extLst>
              <a:ext uri="{FF2B5EF4-FFF2-40B4-BE49-F238E27FC236}">
                <a16:creationId xmlns:a16="http://schemas.microsoft.com/office/drawing/2014/main" id="{27C0D1A9-4171-4BC9-B419-C5335BD39D37}"/>
              </a:ext>
            </a:extLst>
          </p:cNvPr>
          <p:cNvSpPr>
            <a:spLocks noGrp="1"/>
          </p:cNvSpPr>
          <p:nvPr>
            <p:ph idx="1"/>
          </p:nvPr>
        </p:nvSpPr>
        <p:spPr>
          <a:xfrm>
            <a:off x="457201" y="1060174"/>
            <a:ext cx="8372901" cy="3665254"/>
          </a:xfrm>
        </p:spPr>
        <p:txBody>
          <a:bodyPr/>
          <a:lstStyle/>
          <a:p>
            <a:r>
              <a:rPr lang="en-US" dirty="0"/>
              <a:t>Fit Fly well outperforms state-of-the-art interconnects</a:t>
            </a:r>
          </a:p>
          <a:p>
            <a:r>
              <a:rPr lang="en-US" dirty="0"/>
              <a:t>More routers and planes = Less Interference</a:t>
            </a:r>
          </a:p>
          <a:p>
            <a:r>
              <a:rPr lang="en-US" dirty="0"/>
              <a:t>More routers = More Cost</a:t>
            </a:r>
          </a:p>
          <a:p>
            <a:pPr lvl="1"/>
            <a:r>
              <a:rPr lang="en-US" dirty="0"/>
              <a:t>But cheaper routers and links could be used</a:t>
            </a:r>
          </a:p>
          <a:p>
            <a:pPr lvl="1"/>
            <a:endParaRPr lang="en-US" dirty="0"/>
          </a:p>
          <a:p>
            <a:pPr lvl="1"/>
            <a:endParaRPr lang="en-US" dirty="0"/>
          </a:p>
          <a:p>
            <a:pPr lvl="1"/>
            <a:endParaRPr lang="en-US" dirty="0"/>
          </a:p>
          <a:p>
            <a:endParaRPr lang="en-US" dirty="0"/>
          </a:p>
          <a:p>
            <a:r>
              <a:rPr lang="en-US" b="1" dirty="0"/>
              <a:t>CODES provides a strong environment for answering “What If…” questions and fostering future innovation in the field of HPC interconnection networks</a:t>
            </a:r>
          </a:p>
          <a:p>
            <a:pPr marL="0" indent="0">
              <a:buNone/>
            </a:pPr>
            <a:endParaRPr lang="en-US" dirty="0"/>
          </a:p>
        </p:txBody>
      </p:sp>
      <p:sp>
        <p:nvSpPr>
          <p:cNvPr id="5" name="Slide Number Placeholder 4">
            <a:extLst>
              <a:ext uri="{FF2B5EF4-FFF2-40B4-BE49-F238E27FC236}">
                <a16:creationId xmlns:a16="http://schemas.microsoft.com/office/drawing/2014/main" id="{7829BF91-AC27-42B5-8CF8-DB8E2CE6FE05}"/>
              </a:ext>
            </a:extLst>
          </p:cNvPr>
          <p:cNvSpPr>
            <a:spLocks noGrp="1"/>
          </p:cNvSpPr>
          <p:nvPr>
            <p:ph type="sldNum" sz="quarter" idx="13"/>
          </p:nvPr>
        </p:nvSpPr>
        <p:spPr/>
        <p:txBody>
          <a:bodyPr/>
          <a:lstStyle/>
          <a:p>
            <a:fld id="{AEFAAC5A-9C4F-4278-920D-DF2BAB595749}" type="slidenum">
              <a:rPr lang="en-US" smtClean="0"/>
              <a:pPr/>
              <a:t>49</a:t>
            </a:fld>
            <a:endParaRPr lang="en-US" dirty="0"/>
          </a:p>
        </p:txBody>
      </p:sp>
      <p:pic>
        <p:nvPicPr>
          <p:cNvPr id="6" name="Picture 5" descr="A close up of a logo&#10;&#10;Description automatically generated">
            <a:extLst>
              <a:ext uri="{FF2B5EF4-FFF2-40B4-BE49-F238E27FC236}">
                <a16:creationId xmlns:a16="http://schemas.microsoft.com/office/drawing/2014/main" id="{B194FF5A-81B4-4E0D-9CC5-4E3BB32EAC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9618" y="1291271"/>
            <a:ext cx="2898650" cy="2057931"/>
          </a:xfrm>
          <a:prstGeom prst="rect">
            <a:avLst/>
          </a:prstGeom>
        </p:spPr>
      </p:pic>
    </p:spTree>
    <p:extLst>
      <p:ext uri="{BB962C8B-B14F-4D97-AF65-F5344CB8AC3E}">
        <p14:creationId xmlns:p14="http://schemas.microsoft.com/office/powerpoint/2010/main" val="29385947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Session I: introduction, case STUDY, and interconnect models</a:t>
            </a:r>
          </a:p>
        </p:txBody>
      </p:sp>
      <p:sp>
        <p:nvSpPr>
          <p:cNvPr id="5" name="Slide Number Placeholder 4"/>
          <p:cNvSpPr>
            <a:spLocks noGrp="1"/>
          </p:cNvSpPr>
          <p:nvPr>
            <p:ph type="sldNum" sz="quarter" idx="11"/>
          </p:nvPr>
        </p:nvSpPr>
        <p:spPr/>
        <p:txBody>
          <a:bodyPr/>
          <a:lstStyle/>
          <a:p>
            <a:fld id="{AEFAAC5A-9C4F-4278-920D-DF2BAB595749}" type="slidenum">
              <a:rPr lang="en-US" smtClean="0"/>
              <a:pPr/>
              <a:t>5</a:t>
            </a:fld>
            <a:endParaRPr lang="en-US" dirty="0"/>
          </a:p>
        </p:txBody>
      </p:sp>
    </p:spTree>
    <p:extLst>
      <p:ext uri="{BB962C8B-B14F-4D97-AF65-F5344CB8AC3E}">
        <p14:creationId xmlns:p14="http://schemas.microsoft.com/office/powerpoint/2010/main" val="7043450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Running interconnect simulations</a:t>
            </a:r>
          </a:p>
        </p:txBody>
      </p:sp>
      <p:sp>
        <p:nvSpPr>
          <p:cNvPr id="3" name="Content Placeholder 2"/>
          <p:cNvSpPr>
            <a:spLocks noGrp="1"/>
          </p:cNvSpPr>
          <p:nvPr>
            <p:ph idx="1"/>
          </p:nvPr>
        </p:nvSpPr>
        <p:spPr/>
        <p:txBody>
          <a:bodyPr/>
          <a:lstStyle/>
          <a:p>
            <a:r>
              <a:rPr lang="en-US" dirty="0"/>
              <a:t>Checkout the exercises at the wiki link: </a:t>
            </a:r>
          </a:p>
          <a:p>
            <a:pPr marL="0" indent="0">
              <a:buNone/>
            </a:pPr>
            <a:r>
              <a:rPr lang="en-US" dirty="0">
                <a:hlinkClick r:id="rId2"/>
              </a:rPr>
              <a:t>https://github.com/codes-org/codes/wiki/quick-start-interconnects</a:t>
            </a:r>
            <a:endParaRPr lang="en-US" dirty="0"/>
          </a:p>
          <a:p>
            <a:pPr marL="0" indent="0">
              <a:buNone/>
            </a:pPr>
            <a:endParaRPr lang="en-US" dirty="0"/>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50</a:t>
            </a:fld>
            <a:endParaRPr lang="en-US" dirty="0"/>
          </a:p>
        </p:txBody>
      </p:sp>
    </p:spTree>
    <p:extLst>
      <p:ext uri="{BB962C8B-B14F-4D97-AF65-F5344CB8AC3E}">
        <p14:creationId xmlns:p14="http://schemas.microsoft.com/office/powerpoint/2010/main" val="602003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Session II: Application simulation, workloads, MPI</a:t>
            </a:r>
          </a:p>
        </p:txBody>
      </p:sp>
      <p:sp>
        <p:nvSpPr>
          <p:cNvPr id="2" name="Slide Number Placeholder 1"/>
          <p:cNvSpPr>
            <a:spLocks noGrp="1"/>
          </p:cNvSpPr>
          <p:nvPr>
            <p:ph type="sldNum" sz="quarter" idx="11"/>
          </p:nvPr>
        </p:nvSpPr>
        <p:spPr/>
        <p:txBody>
          <a:bodyPr/>
          <a:lstStyle/>
          <a:p>
            <a:fld id="{AEFAAC5A-9C4F-4278-920D-DF2BAB595749}" type="slidenum">
              <a:rPr lang="en-US" smtClean="0"/>
              <a:pPr/>
              <a:t>51</a:t>
            </a:fld>
            <a:endParaRPr lang="en-US" dirty="0"/>
          </a:p>
        </p:txBody>
      </p:sp>
    </p:spTree>
    <p:extLst>
      <p:ext uri="{BB962C8B-B14F-4D97-AF65-F5344CB8AC3E}">
        <p14:creationId xmlns:p14="http://schemas.microsoft.com/office/powerpoint/2010/main" val="12913854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 steps TO SIMULATIONS</a:t>
            </a:r>
          </a:p>
        </p:txBody>
      </p:sp>
      <p:sp>
        <p:nvSpPr>
          <p:cNvPr id="3" name="Content Placeholder 2"/>
          <p:cNvSpPr>
            <a:spLocks noGrp="1"/>
          </p:cNvSpPr>
          <p:nvPr>
            <p:ph idx="1"/>
          </p:nvPr>
        </p:nvSpPr>
        <p:spPr/>
        <p:txBody>
          <a:bodyPr/>
          <a:lstStyle/>
          <a:p>
            <a:pPr marL="342900" indent="-342900">
              <a:buFont typeface="+mj-lt"/>
              <a:buAutoNum type="arabicPeriod"/>
            </a:pPr>
            <a:r>
              <a:rPr lang="en-US" dirty="0"/>
              <a:t>Prototype system design</a:t>
            </a:r>
          </a:p>
          <a:p>
            <a:pPr lvl="1"/>
            <a:r>
              <a:rPr lang="en-US" dirty="0"/>
              <a:t>Discussed in the previous session</a:t>
            </a:r>
          </a:p>
          <a:p>
            <a:pPr lvl="1"/>
            <a:r>
              <a:rPr lang="en-US" dirty="0"/>
              <a:t>Set up using network parameters</a:t>
            </a:r>
          </a:p>
          <a:p>
            <a:pPr marL="342900" indent="-342900">
              <a:buFont typeface="+mj-lt"/>
              <a:buAutoNum type="arabicPeriod"/>
            </a:pPr>
            <a:r>
              <a:rPr lang="en-US" dirty="0"/>
              <a:t>Workload selection</a:t>
            </a:r>
          </a:p>
          <a:p>
            <a:pPr marL="690562" lvl="1" indent="-342900"/>
            <a:r>
              <a:rPr lang="en-US" dirty="0"/>
              <a:t>Depends on the use case</a:t>
            </a:r>
          </a:p>
          <a:p>
            <a:pPr marL="690562" lvl="1" indent="-342900"/>
            <a:r>
              <a:rPr lang="en-US" dirty="0"/>
              <a:t>Application traces</a:t>
            </a:r>
          </a:p>
          <a:p>
            <a:pPr marL="690562" lvl="1" indent="-342900"/>
            <a:r>
              <a:rPr lang="en-US" dirty="0"/>
              <a:t>Synthetic patterns</a:t>
            </a:r>
          </a:p>
          <a:p>
            <a:pPr marL="690562" lvl="1" indent="-342900"/>
            <a:r>
              <a:rPr lang="en-US" dirty="0"/>
              <a:t>Skeletons</a:t>
            </a:r>
          </a:p>
          <a:p>
            <a:pPr marL="342900" indent="-342900">
              <a:buFont typeface="+mj-lt"/>
              <a:buAutoNum type="arabicPeriod"/>
            </a:pPr>
            <a:r>
              <a:rPr lang="en-US" dirty="0"/>
              <a:t>Workload creation</a:t>
            </a:r>
          </a:p>
          <a:p>
            <a:pPr marL="342900" indent="-342900">
              <a:buFont typeface="+mj-lt"/>
              <a:buAutoNum type="arabicPeriod"/>
            </a:pPr>
            <a:r>
              <a:rPr lang="en-US" dirty="0"/>
              <a:t>Execution</a:t>
            </a:r>
          </a:p>
        </p:txBody>
      </p:sp>
      <p:sp>
        <p:nvSpPr>
          <p:cNvPr id="5" name="Slide Number Placeholder 4"/>
          <p:cNvSpPr>
            <a:spLocks noGrp="1"/>
          </p:cNvSpPr>
          <p:nvPr>
            <p:ph type="sldNum" sz="quarter" idx="13"/>
          </p:nvPr>
        </p:nvSpPr>
        <p:spPr/>
        <p:txBody>
          <a:bodyPr/>
          <a:lstStyle/>
          <a:p>
            <a:fld id="{AEFAAC5A-9C4F-4278-920D-DF2BAB595749}" type="slidenum">
              <a:rPr lang="en-US" smtClean="0"/>
              <a:pPr/>
              <a:t>52</a:t>
            </a:fld>
            <a:endParaRPr lang="en-US" dirty="0"/>
          </a:p>
        </p:txBody>
      </p:sp>
    </p:spTree>
    <p:extLst>
      <p:ext uri="{BB962C8B-B14F-4D97-AF65-F5344CB8AC3E}">
        <p14:creationId xmlns:p14="http://schemas.microsoft.com/office/powerpoint/2010/main" val="5005378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3"/>
          </p:nvPr>
        </p:nvSpPr>
        <p:spPr/>
        <p:txBody>
          <a:bodyPr/>
          <a:lstStyle/>
          <a:p>
            <a:fld id="{AEFAAC5A-9C4F-4278-920D-DF2BAB595749}" type="slidenum">
              <a:rPr lang="en-US" smtClean="0"/>
              <a:pPr/>
              <a:t>53</a:t>
            </a:fld>
            <a:endParaRPr lang="en-US" dirty="0"/>
          </a:p>
        </p:txBody>
      </p:sp>
      <p:sp>
        <p:nvSpPr>
          <p:cNvPr id="8" name="Rectangle 7"/>
          <p:cNvSpPr/>
          <p:nvPr/>
        </p:nvSpPr>
        <p:spPr>
          <a:xfrm>
            <a:off x="279099" y="614150"/>
            <a:ext cx="2023472" cy="851433"/>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HPC Application Traces</a:t>
            </a:r>
          </a:p>
        </p:txBody>
      </p:sp>
      <p:sp>
        <p:nvSpPr>
          <p:cNvPr id="9" name="Rectangle 8"/>
          <p:cNvSpPr/>
          <p:nvPr/>
        </p:nvSpPr>
        <p:spPr>
          <a:xfrm>
            <a:off x="2650341" y="626972"/>
            <a:ext cx="1786237" cy="711854"/>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47484A"/>
                </a:solidFill>
              </a:rPr>
              <a:t>MPI replay</a:t>
            </a:r>
          </a:p>
        </p:txBody>
      </p:sp>
      <p:sp>
        <p:nvSpPr>
          <p:cNvPr id="10" name="Rectangle 9"/>
          <p:cNvSpPr/>
          <p:nvPr/>
        </p:nvSpPr>
        <p:spPr>
          <a:xfrm>
            <a:off x="4840169" y="639791"/>
            <a:ext cx="1786237" cy="711854"/>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47484A"/>
                </a:solidFill>
              </a:rPr>
              <a:t>Network Simulation</a:t>
            </a:r>
          </a:p>
        </p:txBody>
      </p:sp>
      <p:sp>
        <p:nvSpPr>
          <p:cNvPr id="11" name="Rectangle 10"/>
          <p:cNvSpPr/>
          <p:nvPr/>
        </p:nvSpPr>
        <p:spPr>
          <a:xfrm>
            <a:off x="2539809" y="334990"/>
            <a:ext cx="4367906" cy="1284132"/>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useBgFill="1">
        <p:nvSpPr>
          <p:cNvPr id="12" name="Rectangle 11"/>
          <p:cNvSpPr/>
          <p:nvPr/>
        </p:nvSpPr>
        <p:spPr>
          <a:xfrm>
            <a:off x="3642249" y="167496"/>
            <a:ext cx="2079292" cy="321033"/>
          </a:xfrm>
          <a:prstGeom prst="rect">
            <a:avLst/>
          </a:prstGeom>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47484A"/>
                </a:solidFill>
              </a:rPr>
              <a:t>Simulation Suite</a:t>
            </a:r>
          </a:p>
        </p:txBody>
      </p:sp>
      <p:sp>
        <p:nvSpPr>
          <p:cNvPr id="13" name="Rectangle 12"/>
          <p:cNvSpPr/>
          <p:nvPr/>
        </p:nvSpPr>
        <p:spPr>
          <a:xfrm>
            <a:off x="7256589" y="682804"/>
            <a:ext cx="1785132" cy="712991"/>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47484A"/>
                </a:solidFill>
              </a:rPr>
              <a:t>Network Model statistics</a:t>
            </a:r>
          </a:p>
        </p:txBody>
      </p:sp>
      <p:sp>
        <p:nvSpPr>
          <p:cNvPr id="14" name="Right Arrow 13"/>
          <p:cNvSpPr/>
          <p:nvPr/>
        </p:nvSpPr>
        <p:spPr>
          <a:xfrm>
            <a:off x="2288617" y="837477"/>
            <a:ext cx="362830" cy="432696"/>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a:off x="4450534" y="780508"/>
            <a:ext cx="405800" cy="432696"/>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Arrow 15"/>
          <p:cNvSpPr/>
          <p:nvPr/>
        </p:nvSpPr>
        <p:spPr>
          <a:xfrm>
            <a:off x="6906610" y="836340"/>
            <a:ext cx="362830" cy="432696"/>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descr="nw-mn-interactio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099" y="2137115"/>
            <a:ext cx="9144000" cy="2286000"/>
          </a:xfrm>
          <a:prstGeom prst="rect">
            <a:avLst/>
          </a:prstGeom>
        </p:spPr>
      </p:pic>
      <p:sp>
        <p:nvSpPr>
          <p:cNvPr id="19" name="TextBox 18"/>
          <p:cNvSpPr txBox="1"/>
          <p:nvPr/>
        </p:nvSpPr>
        <p:spPr>
          <a:xfrm>
            <a:off x="715193" y="1660995"/>
            <a:ext cx="8428807" cy="369332"/>
          </a:xfrm>
          <a:prstGeom prst="rect">
            <a:avLst/>
          </a:prstGeom>
          <a:noFill/>
        </p:spPr>
        <p:txBody>
          <a:bodyPr wrap="square" rtlCol="0">
            <a:spAutoFit/>
          </a:bodyPr>
          <a:lstStyle/>
          <a:p>
            <a:r>
              <a:rPr lang="en-US" b="1" i="1" dirty="0"/>
              <a:t>General framework for replaying traces on HPC interconnect simulation</a:t>
            </a:r>
          </a:p>
        </p:txBody>
      </p:sp>
      <p:sp>
        <p:nvSpPr>
          <p:cNvPr id="20" name="TextBox 19"/>
          <p:cNvSpPr txBox="1"/>
          <p:nvPr/>
        </p:nvSpPr>
        <p:spPr>
          <a:xfrm>
            <a:off x="239620" y="4437487"/>
            <a:ext cx="9012532" cy="369332"/>
          </a:xfrm>
          <a:prstGeom prst="rect">
            <a:avLst/>
          </a:prstGeom>
          <a:noFill/>
        </p:spPr>
        <p:txBody>
          <a:bodyPr wrap="square" rtlCol="0">
            <a:spAutoFit/>
          </a:bodyPr>
          <a:lstStyle/>
          <a:p>
            <a:r>
              <a:rPr lang="en-US" b="1" i="1" dirty="0"/>
              <a:t>CODES specific framework for replaying traces on HPC interconnect simulations</a:t>
            </a:r>
          </a:p>
        </p:txBody>
      </p:sp>
    </p:spTree>
    <p:extLst>
      <p:ext uri="{BB962C8B-B14F-4D97-AF65-F5344CB8AC3E}">
        <p14:creationId xmlns:p14="http://schemas.microsoft.com/office/powerpoint/2010/main" val="5772966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32756"/>
            <a:ext cx="8686799" cy="621711"/>
          </a:xfrm>
        </p:spPr>
        <p:txBody>
          <a:bodyPr/>
          <a:lstStyle/>
          <a:p>
            <a:r>
              <a:rPr lang="en-US" dirty="0"/>
              <a:t>workloads</a:t>
            </a:r>
          </a:p>
        </p:txBody>
      </p:sp>
      <p:sp>
        <p:nvSpPr>
          <p:cNvPr id="3" name="Content Placeholder 2"/>
          <p:cNvSpPr>
            <a:spLocks noGrp="1"/>
          </p:cNvSpPr>
          <p:nvPr>
            <p:ph idx="1"/>
          </p:nvPr>
        </p:nvSpPr>
        <p:spPr>
          <a:xfrm>
            <a:off x="513021" y="931817"/>
            <a:ext cx="8372901" cy="3569722"/>
          </a:xfrm>
        </p:spPr>
        <p:txBody>
          <a:bodyPr/>
          <a:lstStyle/>
          <a:p>
            <a:r>
              <a:rPr lang="en-US" b="1" i="1" dirty="0"/>
              <a:t>Synthetic Workloads:</a:t>
            </a:r>
          </a:p>
          <a:p>
            <a:pPr lvl="1"/>
            <a:r>
              <a:rPr lang="en-US" sz="1600" dirty="0"/>
              <a:t>Follow specific communication pattern and a constant injection rate</a:t>
            </a:r>
          </a:p>
          <a:p>
            <a:pPr lvl="1"/>
            <a:r>
              <a:rPr lang="en-US" sz="1600" dirty="0"/>
              <a:t>Often used to stress the network topology to identify best and worst case performance</a:t>
            </a:r>
          </a:p>
          <a:p>
            <a:pPr lvl="1"/>
            <a:r>
              <a:rPr lang="en-US" sz="1600" dirty="0"/>
              <a:t>Examples include uniform random, all to all, bisection pairing, bit permutation</a:t>
            </a:r>
          </a:p>
          <a:p>
            <a:pPr lvl="1"/>
            <a:r>
              <a:rPr lang="en-US" sz="1600" dirty="0"/>
              <a:t>Don</a:t>
            </a:r>
            <a:r>
              <a:rPr lang="fr-FR" sz="1600" dirty="0"/>
              <a:t>’</a:t>
            </a:r>
            <a:r>
              <a:rPr lang="en-US" sz="1600" dirty="0"/>
              <a:t>t require simulation of MPI operations </a:t>
            </a:r>
          </a:p>
          <a:p>
            <a:r>
              <a:rPr lang="en-US" b="1" i="1" dirty="0"/>
              <a:t>HPC Application Traces:</a:t>
            </a:r>
          </a:p>
          <a:p>
            <a:pPr lvl="1"/>
            <a:r>
              <a:rPr lang="en-US" sz="1600" dirty="0"/>
              <a:t>Useful for network performance prediction of production HPC applications</a:t>
            </a:r>
          </a:p>
          <a:p>
            <a:pPr lvl="1"/>
            <a:r>
              <a:rPr lang="en-US" sz="1600" dirty="0"/>
              <a:t>Trace size can be large for long running or communication intensive applications</a:t>
            </a:r>
          </a:p>
          <a:p>
            <a:pPr lvl="1"/>
            <a:r>
              <a:rPr lang="en-US" sz="1600" dirty="0"/>
              <a:t>Potential to capture computation-communication interplay</a:t>
            </a:r>
          </a:p>
          <a:p>
            <a:pPr lvl="1"/>
            <a:r>
              <a:rPr lang="en-US" sz="1600" dirty="0"/>
              <a:t>Require accurate simulation of MPI operations</a:t>
            </a:r>
          </a:p>
          <a:p>
            <a:pPr lvl="1"/>
            <a:r>
              <a:rPr lang="en-US" sz="1600" dirty="0"/>
              <a:t>Simulation results can be complex to analyze</a:t>
            </a:r>
          </a:p>
          <a:p>
            <a:r>
              <a:rPr lang="en-US" b="1" i="1" dirty="0"/>
              <a:t>Intel SWM Online Workloads:</a:t>
            </a:r>
          </a:p>
          <a:p>
            <a:pPr lvl="1"/>
            <a:r>
              <a:rPr lang="en-US" sz="1600" dirty="0"/>
              <a:t>Accurate workload representations</a:t>
            </a:r>
          </a:p>
          <a:p>
            <a:pPr lvl="1"/>
            <a:r>
              <a:rPr lang="en-US" sz="1600" dirty="0"/>
              <a:t>Decoupled from original application</a:t>
            </a:r>
          </a:p>
          <a:p>
            <a:pPr lvl="1"/>
            <a:r>
              <a:rPr lang="en-US" sz="1600" dirty="0"/>
              <a:t>Portable to arbitrary simulation environments</a:t>
            </a:r>
          </a:p>
          <a:p>
            <a:pPr lvl="1"/>
            <a:r>
              <a:rPr lang="en-US" sz="1600" dirty="0"/>
              <a:t>Generates traffic on-the-fly</a:t>
            </a:r>
          </a:p>
        </p:txBody>
      </p:sp>
      <p:sp>
        <p:nvSpPr>
          <p:cNvPr id="4" name="Slide Number Placeholder 3"/>
          <p:cNvSpPr>
            <a:spLocks noGrp="1"/>
          </p:cNvSpPr>
          <p:nvPr>
            <p:ph type="sldNum" sz="quarter" idx="12"/>
          </p:nvPr>
        </p:nvSpPr>
        <p:spPr/>
        <p:txBody>
          <a:bodyPr/>
          <a:lstStyle/>
          <a:p>
            <a:fld id="{69AD9993-161C-8542-8930-D8491EFB1E0E}" type="slidenum">
              <a:rPr lang="en-US" smtClean="0"/>
              <a:t>54</a:t>
            </a:fld>
            <a:endParaRPr lang="en-US"/>
          </a:p>
        </p:txBody>
      </p:sp>
    </p:spTree>
    <p:extLst>
      <p:ext uri="{BB962C8B-B14F-4D97-AF65-F5344CB8AC3E}">
        <p14:creationId xmlns:p14="http://schemas.microsoft.com/office/powerpoint/2010/main" val="236118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4" end="1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162967"/>
            <a:ext cx="8372901" cy="621711"/>
          </a:xfrm>
        </p:spPr>
        <p:txBody>
          <a:bodyPr/>
          <a:lstStyle/>
          <a:p>
            <a:r>
              <a:rPr lang="en-US" dirty="0"/>
              <a:t>DUMPI </a:t>
            </a:r>
            <a:r>
              <a:rPr lang="en-US" dirty="0" err="1"/>
              <a:t>mpi</a:t>
            </a:r>
            <a:r>
              <a:rPr lang="en-US" dirty="0"/>
              <a:t> trace library</a:t>
            </a:r>
          </a:p>
        </p:txBody>
      </p:sp>
      <p:sp>
        <p:nvSpPr>
          <p:cNvPr id="3" name="Content Placeholder 2"/>
          <p:cNvSpPr>
            <a:spLocks noGrp="1"/>
          </p:cNvSpPr>
          <p:nvPr>
            <p:ph idx="1"/>
          </p:nvPr>
        </p:nvSpPr>
        <p:spPr/>
        <p:txBody>
          <a:bodyPr/>
          <a:lstStyle/>
          <a:p>
            <a:r>
              <a:rPr lang="en-US" dirty="0"/>
              <a:t>Provides trace collection and replay tools for MPI based applications</a:t>
            </a:r>
          </a:p>
          <a:p>
            <a:r>
              <a:rPr lang="en-US" dirty="0"/>
              <a:t>Trace collection is simple – link the MPI application with </a:t>
            </a:r>
            <a:r>
              <a:rPr lang="en-US" dirty="0" err="1"/>
              <a:t>libdumpi</a:t>
            </a:r>
            <a:endParaRPr lang="en-US" dirty="0"/>
          </a:p>
          <a:p>
            <a:r>
              <a:rPr lang="en-US" dirty="0"/>
              <a:t>Trace can be replayed using </a:t>
            </a:r>
            <a:r>
              <a:rPr lang="en-US" dirty="0" err="1"/>
              <a:t>libundumpi</a:t>
            </a:r>
            <a:r>
              <a:rPr lang="en-US" dirty="0"/>
              <a:t> utility </a:t>
            </a:r>
          </a:p>
          <a:p>
            <a:r>
              <a:rPr lang="en-US" dirty="0" err="1"/>
              <a:t>Libundumpi</a:t>
            </a:r>
            <a:r>
              <a:rPr lang="en-US" dirty="0"/>
              <a:t> provides callbacks you can use when MPI operations are replayed</a:t>
            </a:r>
          </a:p>
          <a:p>
            <a:r>
              <a:rPr lang="en-US" dirty="0"/>
              <a:t>Preserves the causality order of MPI operations</a:t>
            </a:r>
          </a:p>
          <a:p>
            <a:r>
              <a:rPr lang="en-US" dirty="0"/>
              <a:t>Captures detailed statistics for each MPI operation call</a:t>
            </a:r>
          </a:p>
        </p:txBody>
      </p:sp>
      <p:sp>
        <p:nvSpPr>
          <p:cNvPr id="5" name="Slide Number Placeholder 4"/>
          <p:cNvSpPr>
            <a:spLocks noGrp="1"/>
          </p:cNvSpPr>
          <p:nvPr>
            <p:ph type="sldNum" sz="quarter" idx="13"/>
          </p:nvPr>
        </p:nvSpPr>
        <p:spPr/>
        <p:txBody>
          <a:bodyPr/>
          <a:lstStyle/>
          <a:p>
            <a:fld id="{AEFAAC5A-9C4F-4278-920D-DF2BAB595749}" type="slidenum">
              <a:rPr lang="en-US" smtClean="0"/>
              <a:pPr/>
              <a:t>55</a:t>
            </a:fld>
            <a:endParaRPr lang="en-US" dirty="0"/>
          </a:p>
        </p:txBody>
      </p:sp>
    </p:spTree>
    <p:extLst>
      <p:ext uri="{BB962C8B-B14F-4D97-AF65-F5344CB8AC3E}">
        <p14:creationId xmlns:p14="http://schemas.microsoft.com/office/powerpoint/2010/main" val="11620738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185" y="274630"/>
            <a:ext cx="8836815" cy="621711"/>
          </a:xfrm>
        </p:spPr>
        <p:txBody>
          <a:bodyPr/>
          <a:lstStyle/>
          <a:p>
            <a:r>
              <a:rPr lang="en-US" dirty="0"/>
              <a:t>Capturing application traces with </a:t>
            </a:r>
            <a:r>
              <a:rPr lang="en-US" dirty="0" err="1"/>
              <a:t>dumpi</a:t>
            </a:r>
            <a:endParaRPr lang="en-US" dirty="0"/>
          </a:p>
        </p:txBody>
      </p:sp>
      <p:sp>
        <p:nvSpPr>
          <p:cNvPr id="3" name="Content Placeholder 2"/>
          <p:cNvSpPr>
            <a:spLocks noGrp="1"/>
          </p:cNvSpPr>
          <p:nvPr>
            <p:ph idx="1"/>
          </p:nvPr>
        </p:nvSpPr>
        <p:spPr>
          <a:xfrm>
            <a:off x="485111" y="1073355"/>
            <a:ext cx="8372901" cy="3317082"/>
          </a:xfrm>
        </p:spPr>
        <p:txBody>
          <a:bodyPr/>
          <a:lstStyle/>
          <a:p>
            <a:r>
              <a:rPr lang="en-US" dirty="0"/>
              <a:t>Repository can be cloned at:</a:t>
            </a:r>
          </a:p>
          <a:p>
            <a:pPr lvl="1"/>
            <a:r>
              <a:rPr lang="en-US" i="1" dirty="0" err="1"/>
              <a:t>git</a:t>
            </a:r>
            <a:r>
              <a:rPr lang="en-US" i="1" dirty="0"/>
              <a:t> clone </a:t>
            </a:r>
            <a:r>
              <a:rPr lang="en-US" i="1" dirty="0">
                <a:hlinkClick r:id="rId2"/>
              </a:rPr>
              <a:t>https://github.com/sstsimulator/sst-dumpi.git</a:t>
            </a:r>
            <a:endParaRPr lang="en-US" i="1" dirty="0"/>
          </a:p>
          <a:p>
            <a:r>
              <a:rPr lang="en-US" dirty="0"/>
              <a:t>Configure and build using any MPI compiler</a:t>
            </a:r>
          </a:p>
          <a:p>
            <a:r>
              <a:rPr lang="en-US" dirty="0"/>
              <a:t>Make sure to use ‘—enable-</a:t>
            </a:r>
            <a:r>
              <a:rPr lang="en-US" dirty="0" err="1"/>
              <a:t>libdumpi</a:t>
            </a:r>
            <a:r>
              <a:rPr lang="en-US" dirty="0"/>
              <a:t>’ when configuring</a:t>
            </a:r>
          </a:p>
          <a:p>
            <a:r>
              <a:rPr lang="en-US" dirty="0"/>
              <a:t>Once installed, simply add ‘-L$(DUMPI_INSTALL) -</a:t>
            </a:r>
            <a:r>
              <a:rPr lang="en-US" dirty="0" err="1"/>
              <a:t>ldumpi</a:t>
            </a:r>
            <a:r>
              <a:rPr lang="en-US" dirty="0"/>
              <a:t>’ in your application</a:t>
            </a:r>
          </a:p>
          <a:p>
            <a:r>
              <a:rPr lang="en-US" dirty="0"/>
              <a:t>DUMPI traces will be generated automatically with each application run</a:t>
            </a:r>
          </a:p>
          <a:p>
            <a:r>
              <a:rPr lang="en-US" dirty="0"/>
              <a:t>Naming convention: </a:t>
            </a:r>
            <a:r>
              <a:rPr lang="en-US" dirty="0" err="1"/>
              <a:t>dumpi</a:t>
            </a:r>
            <a:r>
              <a:rPr lang="en-US" dirty="0"/>
              <a:t>-</a:t>
            </a:r>
            <a:r>
              <a:rPr lang="en-US" dirty="0" err="1"/>
              <a:t>yyyy.dd.mm.hh.mm.ss</a:t>
            </a:r>
            <a:r>
              <a:rPr lang="en-US" dirty="0"/>
              <a:t>-MPI-RANK-</a:t>
            </a:r>
            <a:r>
              <a:rPr lang="en-US" dirty="0" err="1"/>
              <a:t>ID.bin</a:t>
            </a:r>
            <a:endParaRPr lang="en-US" dirty="0"/>
          </a:p>
          <a:p>
            <a:r>
              <a:rPr lang="en-US" dirty="0"/>
              <a:t>More information can be found at: </a:t>
            </a:r>
            <a:r>
              <a:rPr lang="en-US" i="1" u="sng" dirty="0">
                <a:solidFill>
                  <a:schemeClr val="accent6"/>
                </a:solidFill>
                <a:hlinkClick r:id="rId3"/>
              </a:rPr>
              <a:t>https://github.com/sstsimulator/sst-dumpi</a:t>
            </a:r>
            <a:endParaRPr lang="en-US" i="1" u="sng" dirty="0">
              <a:solidFill>
                <a:schemeClr val="accent6"/>
              </a:solidFill>
            </a:endParaRPr>
          </a:p>
          <a:p>
            <a:r>
              <a:rPr lang="en-US" dirty="0"/>
              <a:t>HPC application traces in DUMPI format: </a:t>
            </a:r>
            <a:r>
              <a:rPr lang="en-US" i="1" u="sng" dirty="0"/>
              <a:t>https://</a:t>
            </a:r>
            <a:r>
              <a:rPr lang="en-US" i="1" u="sng" dirty="0" err="1"/>
              <a:t>portal.nersc.gov</a:t>
            </a:r>
            <a:r>
              <a:rPr lang="en-US" i="1" u="sng" dirty="0"/>
              <a:t>/project/CAL/</a:t>
            </a:r>
            <a:r>
              <a:rPr lang="en-US" i="1" u="sng" dirty="0" err="1"/>
              <a:t>designforward.htm</a:t>
            </a:r>
            <a:endParaRPr lang="en-US" i="1" u="sng"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56</a:t>
            </a:fld>
            <a:endParaRPr lang="en-US" dirty="0"/>
          </a:p>
        </p:txBody>
      </p:sp>
    </p:spTree>
    <p:extLst>
      <p:ext uri="{BB962C8B-B14F-4D97-AF65-F5344CB8AC3E}">
        <p14:creationId xmlns:p14="http://schemas.microsoft.com/office/powerpoint/2010/main" val="20043707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OTF2 traces (1/2)</a:t>
            </a:r>
          </a:p>
        </p:txBody>
      </p:sp>
      <p:sp>
        <p:nvSpPr>
          <p:cNvPr id="3" name="Content Placeholder 2"/>
          <p:cNvSpPr>
            <a:spLocks noGrp="1"/>
          </p:cNvSpPr>
          <p:nvPr>
            <p:ph idx="1"/>
          </p:nvPr>
        </p:nvSpPr>
        <p:spPr/>
        <p:txBody>
          <a:bodyPr>
            <a:normAutofit lnSpcReduction="10000"/>
          </a:bodyPr>
          <a:lstStyle/>
          <a:p>
            <a:r>
              <a:rPr lang="en-US" dirty="0"/>
              <a:t>New Open Trace Format version 2 is supported by several tools</a:t>
            </a:r>
          </a:p>
          <a:p>
            <a:r>
              <a:rPr lang="en-US" dirty="0" err="1"/>
              <a:t>ScoreP</a:t>
            </a:r>
            <a:r>
              <a:rPr lang="en-US" dirty="0"/>
              <a:t> - Scalable Performance Measurement Infrastructure for Parallel Codes</a:t>
            </a:r>
          </a:p>
          <a:p>
            <a:r>
              <a:rPr lang="en-US" dirty="0"/>
              <a:t>Tool suite with several libraries and helper tools</a:t>
            </a:r>
          </a:p>
          <a:p>
            <a:pPr lvl="1"/>
            <a:r>
              <a:rPr lang="en-US" dirty="0">
                <a:hlinkClick r:id="rId2"/>
              </a:rPr>
              <a:t>http://www.vi-hps.org/projects/score-p/</a:t>
            </a:r>
            <a:endParaRPr lang="en-US" dirty="0"/>
          </a:p>
          <a:p>
            <a:r>
              <a:rPr lang="en-US" dirty="0"/>
              <a:t>Inside </a:t>
            </a:r>
            <a:r>
              <a:rPr lang="en-US" dirty="0" err="1"/>
              <a:t>ScoreP</a:t>
            </a:r>
            <a:r>
              <a:rPr lang="en-US" dirty="0"/>
              <a:t> source directory</a:t>
            </a:r>
          </a:p>
          <a:p>
            <a:pPr lvl="1"/>
            <a:r>
              <a:rPr lang="en-US" dirty="0"/>
              <a:t>CC=</a:t>
            </a:r>
            <a:r>
              <a:rPr lang="en-US" dirty="0" err="1"/>
              <a:t>mpicc</a:t>
            </a:r>
            <a:r>
              <a:rPr lang="en-US" dirty="0"/>
              <a:t> CFLAGS="-O2" CXX=</a:t>
            </a:r>
            <a:r>
              <a:rPr lang="en-US" dirty="0" err="1"/>
              <a:t>mpicxx</a:t>
            </a:r>
            <a:r>
              <a:rPr lang="en-US" dirty="0"/>
              <a:t> CXXFLAGS="-O2" FC=mpif90 F77=mpif77 ./configure --without-</a:t>
            </a:r>
            <a:r>
              <a:rPr lang="en-US" dirty="0" err="1"/>
              <a:t>gui</a:t>
            </a:r>
            <a:r>
              <a:rPr lang="en-US" dirty="0"/>
              <a:t> --prefix=&lt;SCOREP_INSTALL&gt; </a:t>
            </a:r>
          </a:p>
          <a:p>
            <a:pPr lvl="1"/>
            <a:r>
              <a:rPr lang="en-US" dirty="0"/>
              <a:t>make &amp;&amp; make install</a:t>
            </a:r>
          </a:p>
          <a:p>
            <a:pPr lvl="1"/>
            <a:r>
              <a:rPr lang="en-US" dirty="0"/>
              <a:t>Make sure </a:t>
            </a:r>
            <a:r>
              <a:rPr lang="en-US" dirty="0" err="1"/>
              <a:t>ScoreP</a:t>
            </a:r>
            <a:r>
              <a:rPr lang="en-US" dirty="0"/>
              <a:t> installation’s bin directory is in PATH</a:t>
            </a:r>
          </a:p>
          <a:p>
            <a:r>
              <a:rPr lang="en-US" dirty="0"/>
              <a:t>Simple case: change the application linker to</a:t>
            </a:r>
            <a:br>
              <a:rPr lang="en-US" dirty="0"/>
            </a:br>
            <a:r>
              <a:rPr lang="en-US" dirty="0"/>
              <a:t>LD = </a:t>
            </a:r>
            <a:r>
              <a:rPr lang="en-US" dirty="0" err="1"/>
              <a:t>scorep</a:t>
            </a:r>
            <a:r>
              <a:rPr lang="en-US" dirty="0"/>
              <a:t> --user --</a:t>
            </a:r>
            <a:r>
              <a:rPr lang="en-US" dirty="0" err="1"/>
              <a:t>nocompiler</a:t>
            </a:r>
            <a:r>
              <a:rPr lang="en-US" dirty="0"/>
              <a:t> --</a:t>
            </a:r>
            <a:r>
              <a:rPr lang="en-US" dirty="0" err="1"/>
              <a:t>noopenmp</a:t>
            </a:r>
            <a:r>
              <a:rPr lang="en-US" dirty="0"/>
              <a:t> --</a:t>
            </a:r>
            <a:r>
              <a:rPr lang="en-US" dirty="0" err="1"/>
              <a:t>nopomp</a:t>
            </a:r>
            <a:r>
              <a:rPr lang="en-US" dirty="0"/>
              <a:t> --</a:t>
            </a:r>
            <a:r>
              <a:rPr lang="en-US" dirty="0" err="1"/>
              <a:t>nocuda</a:t>
            </a:r>
            <a:r>
              <a:rPr lang="en-US" dirty="0"/>
              <a:t> --</a:t>
            </a:r>
            <a:r>
              <a:rPr lang="en-US" dirty="0" err="1"/>
              <a:t>noopenacc</a:t>
            </a:r>
            <a:r>
              <a:rPr lang="en-US" dirty="0"/>
              <a:t> --</a:t>
            </a:r>
            <a:r>
              <a:rPr lang="en-US" dirty="0" err="1"/>
              <a:t>noopencl</a:t>
            </a:r>
            <a:r>
              <a:rPr lang="en-US" dirty="0"/>
              <a:t> --</a:t>
            </a:r>
            <a:r>
              <a:rPr lang="en-US" dirty="0" err="1"/>
              <a:t>nomemory</a:t>
            </a:r>
            <a:r>
              <a:rPr lang="en-US" dirty="0"/>
              <a:t> &lt;</a:t>
            </a:r>
            <a:r>
              <a:rPr lang="en-US" dirty="0" err="1"/>
              <a:t>your_linker</a:t>
            </a:r>
            <a:r>
              <a:rPr lang="en-US" dirty="0"/>
              <a:t>&gt;</a:t>
            </a:r>
          </a:p>
          <a:p>
            <a:pPr lvl="1"/>
            <a:endParaRPr lang="en-US" dirty="0"/>
          </a:p>
        </p:txBody>
      </p:sp>
      <p:sp>
        <p:nvSpPr>
          <p:cNvPr id="5" name="Slide Number Placeholder 4"/>
          <p:cNvSpPr>
            <a:spLocks noGrp="1"/>
          </p:cNvSpPr>
          <p:nvPr>
            <p:ph type="sldNum" sz="quarter" idx="12"/>
          </p:nvPr>
        </p:nvSpPr>
        <p:spPr/>
        <p:txBody>
          <a:bodyPr/>
          <a:lstStyle/>
          <a:p>
            <a:fld id="{6F1881F0-723C-C24D-920A-F22FC3461A40}" type="slidenum">
              <a:rPr lang="en-US" smtClean="0"/>
              <a:t>57</a:t>
            </a:fld>
            <a:endParaRPr lang="en-US"/>
          </a:p>
        </p:txBody>
      </p:sp>
    </p:spTree>
    <p:extLst>
      <p:ext uri="{BB962C8B-B14F-4D97-AF65-F5344CB8AC3E}">
        <p14:creationId xmlns:p14="http://schemas.microsoft.com/office/powerpoint/2010/main" val="20921456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OTF2 traces (2/2)</a:t>
            </a:r>
          </a:p>
        </p:txBody>
      </p:sp>
      <p:sp>
        <p:nvSpPr>
          <p:cNvPr id="3" name="Content Placeholder 2"/>
          <p:cNvSpPr>
            <a:spLocks noGrp="1"/>
          </p:cNvSpPr>
          <p:nvPr>
            <p:ph idx="1"/>
          </p:nvPr>
        </p:nvSpPr>
        <p:spPr/>
        <p:txBody>
          <a:bodyPr>
            <a:normAutofit fontScale="92500" lnSpcReduction="10000"/>
          </a:bodyPr>
          <a:lstStyle/>
          <a:p>
            <a:r>
              <a:rPr lang="en-US" dirty="0"/>
              <a:t>Before running, set the following environment variables:</a:t>
            </a:r>
            <a:br>
              <a:rPr lang="en-US" dirty="0"/>
            </a:br>
            <a:r>
              <a:rPr lang="en-US" i="1" dirty="0"/>
              <a:t>export SCOREP_ENABLE_TRACING=1</a:t>
            </a:r>
            <a:br>
              <a:rPr lang="en-US" i="1" dirty="0"/>
            </a:br>
            <a:r>
              <a:rPr lang="en-US" i="1" dirty="0"/>
              <a:t>export SCOREP_ENABLE_PROFILING=0</a:t>
            </a:r>
            <a:br>
              <a:rPr lang="en-US" i="1" dirty="0"/>
            </a:br>
            <a:r>
              <a:rPr lang="en-US" i="1" dirty="0"/>
              <a:t>export SCOREP_MPI_ENABLE_GROUPS=ENV,P2P,COLL,XNONBLOCK</a:t>
            </a:r>
            <a:endParaRPr lang="en-US" dirty="0"/>
          </a:p>
          <a:p>
            <a:r>
              <a:rPr lang="en-US" dirty="0"/>
              <a:t>Turning tracing on/off: make sure these calls are synchronized</a:t>
            </a:r>
          </a:p>
          <a:p>
            <a:pPr lvl="1"/>
            <a:r>
              <a:rPr lang="en-US" dirty="0"/>
              <a:t>#include &lt;</a:t>
            </a:r>
            <a:r>
              <a:rPr lang="en-US" dirty="0" err="1"/>
              <a:t>scorep</a:t>
            </a:r>
            <a:r>
              <a:rPr lang="en-US" dirty="0"/>
              <a:t>/</a:t>
            </a:r>
            <a:r>
              <a:rPr lang="en-US" dirty="0" err="1"/>
              <a:t>SCOREP_User.h</a:t>
            </a:r>
            <a:r>
              <a:rPr lang="en-US" dirty="0"/>
              <a:t>&gt;</a:t>
            </a:r>
          </a:p>
          <a:p>
            <a:pPr lvl="1"/>
            <a:r>
              <a:rPr lang="en-US" dirty="0"/>
              <a:t>SCOREP_RECORDING_ON(); - start recoding</a:t>
            </a:r>
          </a:p>
          <a:p>
            <a:pPr lvl="1"/>
            <a:r>
              <a:rPr lang="en-US" dirty="0"/>
              <a:t>SCOREP_RECORDING_OFF(); - stop recording</a:t>
            </a:r>
          </a:p>
          <a:p>
            <a:r>
              <a:rPr lang="en-US" dirty="0"/>
              <a:t>During compilation, add flags:</a:t>
            </a:r>
            <a:br>
              <a:rPr lang="en-US" dirty="0"/>
            </a:br>
            <a:r>
              <a:rPr lang="en-US" sz="1500" i="1" dirty="0"/>
              <a:t>-I$SCOREP_INSTALL/include -I$SCOREP_INSTALL/include/</a:t>
            </a:r>
            <a:r>
              <a:rPr lang="en-US" sz="1500" i="1" dirty="0" err="1"/>
              <a:t>scorep</a:t>
            </a:r>
            <a:r>
              <a:rPr lang="en-US" sz="1500" i="1" dirty="0"/>
              <a:t> -DSCOREP_USER_ENABLE</a:t>
            </a:r>
          </a:p>
          <a:p>
            <a:r>
              <a:rPr lang="en-US" dirty="0"/>
              <a:t>Trace target options</a:t>
            </a:r>
            <a:br>
              <a:rPr lang="en-US" dirty="0"/>
            </a:br>
            <a:r>
              <a:rPr lang="en-US" i="1" dirty="0"/>
              <a:t>export SCOREP_TOTAL_MEMORY=256M</a:t>
            </a:r>
            <a:br>
              <a:rPr lang="en-US" i="1" dirty="0"/>
            </a:br>
            <a:r>
              <a:rPr lang="en-US" i="1" dirty="0"/>
              <a:t>export SCOREP_EXPERIMENT_DIRECTORY=/p/</a:t>
            </a:r>
            <a:r>
              <a:rPr lang="en-US" i="1" dirty="0" err="1"/>
              <a:t>lscratchd</a:t>
            </a:r>
            <a:r>
              <a:rPr lang="en-US" i="1" dirty="0"/>
              <a:t>/&lt;username&gt;/...</a:t>
            </a:r>
          </a:p>
          <a:p>
            <a:endParaRPr lang="en-US" sz="1350" dirty="0"/>
          </a:p>
        </p:txBody>
      </p:sp>
      <p:sp>
        <p:nvSpPr>
          <p:cNvPr id="5" name="Slide Number Placeholder 4"/>
          <p:cNvSpPr>
            <a:spLocks noGrp="1"/>
          </p:cNvSpPr>
          <p:nvPr>
            <p:ph type="sldNum" sz="quarter" idx="12"/>
          </p:nvPr>
        </p:nvSpPr>
        <p:spPr/>
        <p:txBody>
          <a:bodyPr/>
          <a:lstStyle/>
          <a:p>
            <a:fld id="{6F1881F0-723C-C24D-920A-F22FC3461A40}" type="slidenum">
              <a:rPr lang="en-US" smtClean="0"/>
              <a:t>58</a:t>
            </a:fld>
            <a:endParaRPr lang="en-US"/>
          </a:p>
        </p:txBody>
      </p:sp>
    </p:spTree>
    <p:extLst>
      <p:ext uri="{BB962C8B-B14F-4D97-AF65-F5344CB8AC3E}">
        <p14:creationId xmlns:p14="http://schemas.microsoft.com/office/powerpoint/2010/main" val="19421536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Tracing output</a:t>
            </a:r>
          </a:p>
        </p:txBody>
      </p:sp>
      <p:sp>
        <p:nvSpPr>
          <p:cNvPr id="3" name="Content Placeholder 2"/>
          <p:cNvSpPr>
            <a:spLocks noGrp="1"/>
          </p:cNvSpPr>
          <p:nvPr>
            <p:ph idx="1"/>
          </p:nvPr>
        </p:nvSpPr>
        <p:spPr/>
        <p:txBody>
          <a:bodyPr/>
          <a:lstStyle/>
          <a:p>
            <a:r>
              <a:rPr lang="en-US" dirty="0" err="1"/>
              <a:t>scorep</a:t>
            </a:r>
            <a:r>
              <a:rPr lang="en-US" dirty="0"/>
              <a:t>-* directory generated with following content: </a:t>
            </a:r>
            <a:br>
              <a:rPr lang="en-US" dirty="0"/>
            </a:br>
            <a:r>
              <a:rPr lang="en-US" dirty="0" err="1"/>
              <a:t>scorep.cfg</a:t>
            </a:r>
            <a:r>
              <a:rPr lang="en-US" dirty="0"/>
              <a:t>  </a:t>
            </a:r>
            <a:r>
              <a:rPr lang="en-US" b="1" dirty="0"/>
              <a:t>traces</a:t>
            </a:r>
            <a:r>
              <a:rPr lang="en-US" dirty="0"/>
              <a:t>  </a:t>
            </a:r>
            <a:r>
              <a:rPr lang="en-US" dirty="0" err="1"/>
              <a:t>traces.def</a:t>
            </a:r>
            <a:r>
              <a:rPr lang="en-US" dirty="0"/>
              <a:t>  traces.otf2</a:t>
            </a:r>
          </a:p>
          <a:p>
            <a:r>
              <a:rPr lang="en-US" dirty="0" err="1"/>
              <a:t>scorep.cfg</a:t>
            </a:r>
            <a:r>
              <a:rPr lang="en-US" dirty="0"/>
              <a:t> is human readable; can be used to verify if the environment is correctly generated</a:t>
            </a:r>
          </a:p>
          <a:p>
            <a:r>
              <a:rPr lang="en-US" dirty="0"/>
              <a:t>traces.otf2 is a binary meta-file</a:t>
            </a:r>
          </a:p>
          <a:p>
            <a:r>
              <a:rPr lang="en-US" dirty="0"/>
              <a:t>traces is a directory that contains the details</a:t>
            </a:r>
          </a:p>
          <a:p>
            <a:r>
              <a:rPr lang="en-US" dirty="0"/>
              <a:t>Use otf2-print utility in </a:t>
            </a:r>
            <a:r>
              <a:rPr lang="en-US" dirty="0" err="1"/>
              <a:t>ScoreP</a:t>
            </a:r>
            <a:r>
              <a:rPr lang="en-US" dirty="0"/>
              <a:t> bin to view the traces: </a:t>
            </a:r>
            <a:br>
              <a:rPr lang="en-US" dirty="0"/>
            </a:br>
            <a:r>
              <a:rPr lang="en-US" dirty="0"/>
              <a:t>otf2-print –L 0 traces.otf2</a:t>
            </a:r>
          </a:p>
        </p:txBody>
      </p:sp>
      <p:sp>
        <p:nvSpPr>
          <p:cNvPr id="5" name="Slide Number Placeholder 4"/>
          <p:cNvSpPr>
            <a:spLocks noGrp="1"/>
          </p:cNvSpPr>
          <p:nvPr>
            <p:ph type="sldNum" sz="quarter" idx="13"/>
          </p:nvPr>
        </p:nvSpPr>
        <p:spPr/>
        <p:txBody>
          <a:bodyPr/>
          <a:lstStyle/>
          <a:p>
            <a:fld id="{6F1881F0-723C-C24D-920A-F22FC3461A40}" type="slidenum">
              <a:rPr lang="en-US" smtClean="0"/>
              <a:t>59</a:t>
            </a:fld>
            <a:endParaRPr lang="en-US"/>
          </a:p>
        </p:txBody>
      </p:sp>
    </p:spTree>
    <p:extLst>
      <p:ext uri="{BB962C8B-B14F-4D97-AF65-F5344CB8AC3E}">
        <p14:creationId xmlns:p14="http://schemas.microsoft.com/office/powerpoint/2010/main" val="46417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931" y="0"/>
            <a:ext cx="8372901" cy="621711"/>
          </a:xfrm>
        </p:spPr>
        <p:txBody>
          <a:bodyPr/>
          <a:lstStyle/>
          <a:p>
            <a:r>
              <a:rPr lang="en-US" dirty="0"/>
              <a:t>Goals of session I</a:t>
            </a:r>
          </a:p>
        </p:txBody>
      </p:sp>
      <p:sp>
        <p:nvSpPr>
          <p:cNvPr id="3" name="Content Placeholder 2"/>
          <p:cNvSpPr>
            <a:spLocks noGrp="1"/>
          </p:cNvSpPr>
          <p:nvPr>
            <p:ph idx="1"/>
          </p:nvPr>
        </p:nvSpPr>
        <p:spPr>
          <a:xfrm>
            <a:off x="665271" y="1131852"/>
            <a:ext cx="6659838" cy="3622751"/>
          </a:xfrm>
        </p:spPr>
        <p:txBody>
          <a:bodyPr/>
          <a:lstStyle/>
          <a:p>
            <a:r>
              <a:rPr lang="en-US" dirty="0">
                <a:cs typeface="Century Gothic"/>
              </a:rPr>
              <a:t>Introduction</a:t>
            </a:r>
          </a:p>
          <a:p>
            <a:r>
              <a:rPr lang="en-US" dirty="0">
                <a:cs typeface="Century Gothic"/>
              </a:rPr>
              <a:t>Case study</a:t>
            </a:r>
          </a:p>
          <a:p>
            <a:r>
              <a:rPr lang="en-US" dirty="0">
                <a:cs typeface="Century Gothic"/>
              </a:rPr>
              <a:t>Features</a:t>
            </a:r>
          </a:p>
          <a:p>
            <a:r>
              <a:rPr lang="en-US" dirty="0">
                <a:cs typeface="Century Gothic"/>
              </a:rPr>
              <a:t>HPC Interconnect models</a:t>
            </a:r>
          </a:p>
          <a:p>
            <a:r>
              <a:rPr lang="en-US" dirty="0">
                <a:cs typeface="Century Gothic"/>
              </a:rPr>
              <a:t>Configuring interconnect simulations</a:t>
            </a:r>
          </a:p>
          <a:p>
            <a:r>
              <a:rPr lang="en-US" dirty="0">
                <a:cs typeface="Century Gothic"/>
              </a:rPr>
              <a:t>Interpreting simulation output</a:t>
            </a:r>
          </a:p>
          <a:p>
            <a:pPr marL="0" indent="0">
              <a:buNone/>
            </a:pPr>
            <a:endParaRPr lang="en-US" dirty="0">
              <a:cs typeface="Century Gothic"/>
            </a:endParaRPr>
          </a:p>
        </p:txBody>
      </p:sp>
      <p:sp>
        <p:nvSpPr>
          <p:cNvPr id="5" name="Slide Number Placeholder 4"/>
          <p:cNvSpPr>
            <a:spLocks noGrp="1"/>
          </p:cNvSpPr>
          <p:nvPr>
            <p:ph type="sldNum" sz="quarter" idx="13"/>
          </p:nvPr>
        </p:nvSpPr>
        <p:spPr/>
        <p:txBody>
          <a:bodyPr/>
          <a:lstStyle/>
          <a:p>
            <a:fld id="{AEFAAC5A-9C4F-4278-920D-DF2BAB595749}" type="slidenum">
              <a:rPr lang="en-US" smtClean="0"/>
              <a:pPr/>
              <a:t>6</a:t>
            </a:fld>
            <a:endParaRPr lang="en-US" dirty="0"/>
          </a:p>
        </p:txBody>
      </p:sp>
    </p:spTree>
    <p:extLst>
      <p:ext uri="{BB962C8B-B14F-4D97-AF65-F5344CB8AC3E}">
        <p14:creationId xmlns:p14="http://schemas.microsoft.com/office/powerpoint/2010/main" val="36048088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Information captured in a typical trace </a:t>
            </a:r>
            <a:br>
              <a:rPr lang="en-US" dirty="0"/>
            </a:br>
            <a:r>
              <a:rPr lang="en-US" dirty="0"/>
              <a:t>(e.g. in DUMPI, OTF2)</a:t>
            </a:r>
          </a:p>
        </p:txBody>
      </p:sp>
      <p:sp>
        <p:nvSpPr>
          <p:cNvPr id="241" name="Shape 241"/>
          <p:cNvSpPr>
            <a:spLocks noGrp="1"/>
          </p:cNvSpPr>
          <p:nvPr>
            <p:ph type="sldNum" sz="quarter" idx="13"/>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60</a:t>
            </a:fld>
            <a:endParaRPr/>
          </a:p>
        </p:txBody>
      </p:sp>
      <p:graphicFrame>
        <p:nvGraphicFramePr>
          <p:cNvPr id="242" name="Table 242"/>
          <p:cNvGraphicFramePr/>
          <p:nvPr/>
        </p:nvGraphicFramePr>
        <p:xfrm>
          <a:off x="735981" y="1354875"/>
          <a:ext cx="7284534" cy="3614116"/>
        </p:xfrm>
        <a:graphic>
          <a:graphicData uri="http://schemas.openxmlformats.org/drawingml/2006/table">
            <a:tbl>
              <a:tblPr firstRow="1">
                <a:tableStyleId>{2D5ABB26-0587-4C30-8999-92F81FD0307C}</a:tableStyleId>
              </a:tblPr>
              <a:tblGrid>
                <a:gridCol w="2428178">
                  <a:extLst>
                    <a:ext uri="{9D8B030D-6E8A-4147-A177-3AD203B41FA5}">
                      <a16:colId xmlns:a16="http://schemas.microsoft.com/office/drawing/2014/main" val="20000"/>
                    </a:ext>
                  </a:extLst>
                </a:gridCol>
                <a:gridCol w="2428178">
                  <a:extLst>
                    <a:ext uri="{9D8B030D-6E8A-4147-A177-3AD203B41FA5}">
                      <a16:colId xmlns:a16="http://schemas.microsoft.com/office/drawing/2014/main" val="20001"/>
                    </a:ext>
                  </a:extLst>
                </a:gridCol>
                <a:gridCol w="2428178">
                  <a:extLst>
                    <a:ext uri="{9D8B030D-6E8A-4147-A177-3AD203B41FA5}">
                      <a16:colId xmlns:a16="http://schemas.microsoft.com/office/drawing/2014/main" val="20002"/>
                    </a:ext>
                  </a:extLst>
                </a:gridCol>
              </a:tblGrid>
              <a:tr h="441170">
                <a:tc>
                  <a:txBody>
                    <a:bodyPr/>
                    <a:lstStyle/>
                    <a:p>
                      <a:pPr algn="ctr" defTabSz="914400">
                        <a:tabLst>
                          <a:tab pos="1181100" algn="l"/>
                        </a:tabLst>
                        <a:defRPr b="0"/>
                      </a:pPr>
                      <a:r>
                        <a:rPr sz="1400" dirty="0">
                          <a:sym typeface="Helvetica"/>
                        </a:rPr>
                        <a:t>Time stamp, t </a:t>
                      </a:r>
                      <a:endParaRPr lang="en-US" sz="1400" dirty="0">
                        <a:sym typeface="Helvetica"/>
                      </a:endParaRPr>
                    </a:p>
                    <a:p>
                      <a:pPr algn="ctr" defTabSz="914400">
                        <a:tabLst>
                          <a:tab pos="1181100" algn="l"/>
                        </a:tabLst>
                        <a:defRPr b="0"/>
                      </a:pPr>
                      <a:r>
                        <a:rPr sz="1400" dirty="0">
                          <a:sym typeface="Helvetica"/>
                        </a:rPr>
                        <a:t>(rounded off</a:t>
                      </a:r>
                      <a:r>
                        <a:rPr lang="en-US" sz="1400" dirty="0">
                          <a:sym typeface="Helvetica"/>
                        </a:rPr>
                        <a:t>)</a:t>
                      </a:r>
                      <a:endParaRPr sz="1400" b="1" dirty="0">
                        <a:sym typeface="Helvetica"/>
                      </a:endParaRPr>
                    </a:p>
                  </a:txBody>
                  <a:tcPr marL="14288" marR="14288" marT="14288" marB="14288"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defTabSz="914400">
                        <a:tabLst>
                          <a:tab pos="1181100" algn="l"/>
                        </a:tabLst>
                        <a:defRPr b="0"/>
                      </a:pPr>
                      <a:r>
                        <a:rPr sz="1400" dirty="0">
                          <a:sym typeface="Helvetica"/>
                        </a:rPr>
                        <a:t>Operation type</a:t>
                      </a:r>
                      <a:endParaRPr sz="1400" b="1" dirty="0">
                        <a:sym typeface="Helvetica"/>
                      </a:endParaRP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defTabSz="914400">
                        <a:tabLst>
                          <a:tab pos="1181100" algn="l"/>
                        </a:tabLst>
                        <a:defRPr b="0"/>
                      </a:pPr>
                      <a:r>
                        <a:rPr sz="1400" dirty="0">
                          <a:sym typeface="Helvetica"/>
                        </a:rPr>
                        <a:t>Operation data (only critical information is highlighted)</a:t>
                      </a:r>
                      <a:endParaRPr sz="1400" b="1" dirty="0">
                        <a:sym typeface="Helvetica"/>
                      </a:endParaRPr>
                    </a:p>
                  </a:txBody>
                  <a:tcPr marL="14288" marR="14288" marT="14288" marB="14288"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0"/>
                  </a:ext>
                </a:extLst>
              </a:tr>
              <a:tr h="441170">
                <a:tc>
                  <a:txBody>
                    <a:bodyPr/>
                    <a:lstStyle/>
                    <a:p>
                      <a:pPr algn="ctr" defTabSz="914400"/>
                      <a:r>
                        <a:rPr sz="1400" dirty="0">
                          <a:sym typeface="Helvetica Light"/>
                        </a:rPr>
                        <a:t>t = 10</a:t>
                      </a:r>
                    </a:p>
                  </a:txBody>
                  <a:tcPr marL="14288" marR="14288" marT="14288" marB="14288"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defTabSz="914400"/>
                      <a:r>
                        <a:rPr sz="1400">
                          <a:sym typeface="Helvetica Light"/>
                        </a:rPr>
                        <a:t>MPI_Bcast</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defTabSz="914400"/>
                      <a:r>
                        <a:rPr sz="1400" dirty="0">
                          <a:sym typeface="Helvetica Light"/>
                        </a:rPr>
                        <a:t>root, size of bcast, communicator</a:t>
                      </a:r>
                    </a:p>
                  </a:txBody>
                  <a:tcPr marL="14288" marR="14288" marT="14288" marB="14288"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1"/>
                  </a:ext>
                </a:extLst>
              </a:tr>
              <a:tr h="441170">
                <a:tc>
                  <a:txBody>
                    <a:bodyPr/>
                    <a:lstStyle/>
                    <a:p>
                      <a:pPr algn="ctr" defTabSz="914400"/>
                      <a:r>
                        <a:rPr sz="1400">
                          <a:sym typeface="Helvetica Light"/>
                        </a:rPr>
                        <a:t>t = 10.5</a:t>
                      </a:r>
                    </a:p>
                  </a:txBody>
                  <a:tcPr marL="14288" marR="14288" marT="14288" marB="14288"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defTabSz="914400"/>
                      <a:r>
                        <a:rPr sz="1400">
                          <a:sym typeface="Helvetica Light"/>
                        </a:rPr>
                        <a:t>MPI_Irecv</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defTabSz="914400"/>
                      <a:r>
                        <a:rPr sz="1400" dirty="0">
                          <a:sym typeface="Helvetica Light"/>
                        </a:rPr>
                        <a:t>source, tag, communicator, req ID</a:t>
                      </a:r>
                    </a:p>
                  </a:txBody>
                  <a:tcPr marL="14288" marR="14288" marT="14288" marB="14288"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2"/>
                  </a:ext>
                </a:extLst>
              </a:tr>
              <a:tr h="441170">
                <a:tc>
                  <a:txBody>
                    <a:bodyPr/>
                    <a:lstStyle/>
                    <a:p>
                      <a:pPr algn="ctr" defTabSz="914400"/>
                      <a:r>
                        <a:rPr sz="1400">
                          <a:sym typeface="Helvetica Light"/>
                        </a:rPr>
                        <a:t>t = 10.51</a:t>
                      </a:r>
                    </a:p>
                  </a:txBody>
                  <a:tcPr marL="14288" marR="14288" marT="14288" marB="14288"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defTabSz="914400"/>
                      <a:r>
                        <a:rPr sz="1400">
                          <a:sym typeface="Helvetica Light"/>
                        </a:rPr>
                        <a:t>user_computation</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defTabSz="914400"/>
                      <a:r>
                        <a:rPr sz="1400" dirty="0">
                          <a:sym typeface="Helvetica Light"/>
                        </a:rPr>
                        <a:t>optional region name - 
“boundary updates”</a:t>
                      </a:r>
                    </a:p>
                  </a:txBody>
                  <a:tcPr marL="14288" marR="14288" marT="14288" marB="14288"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3"/>
                  </a:ext>
                </a:extLst>
              </a:tr>
              <a:tr h="441170">
                <a:tc>
                  <a:txBody>
                    <a:bodyPr/>
                    <a:lstStyle/>
                    <a:p>
                      <a:pPr algn="ctr" defTabSz="914400"/>
                      <a:r>
                        <a:rPr sz="1400">
                          <a:sym typeface="Helvetica Light"/>
                        </a:rPr>
                        <a:t>t = 12.51</a:t>
                      </a:r>
                    </a:p>
                  </a:txBody>
                  <a:tcPr marL="14288" marR="14288" marT="14288" marB="14288"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defTabSz="914400"/>
                      <a:r>
                        <a:rPr sz="1400">
                          <a:sym typeface="Helvetica Light"/>
                        </a:rPr>
                        <a:t>MPI_Isend</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defTabSz="914400"/>
                      <a:r>
                        <a:rPr sz="1400" dirty="0">
                          <a:sym typeface="Helvetica Light"/>
                        </a:rPr>
                        <a:t>dest, tag, communicator, req ID</a:t>
                      </a:r>
                    </a:p>
                  </a:txBody>
                  <a:tcPr marL="14288" marR="14288" marT="14288" marB="14288"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4"/>
                  </a:ext>
                </a:extLst>
              </a:tr>
              <a:tr h="441170">
                <a:tc>
                  <a:txBody>
                    <a:bodyPr/>
                    <a:lstStyle/>
                    <a:p>
                      <a:pPr algn="ctr" defTabSz="914400"/>
                      <a:r>
                        <a:rPr sz="1400">
                          <a:sym typeface="Helvetica Light"/>
                        </a:rPr>
                        <a:t>t = 12.53</a:t>
                      </a:r>
                    </a:p>
                  </a:txBody>
                  <a:tcPr marL="14288" marR="14288" marT="14288" marB="14288"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defTabSz="914400"/>
                      <a:r>
                        <a:rPr sz="1400">
                          <a:sym typeface="Helvetica Light"/>
                        </a:rPr>
                        <a:t>user_computation</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defTabSz="914400"/>
                      <a:r>
                        <a:rPr sz="1400" dirty="0">
                          <a:sym typeface="Helvetica Light"/>
                        </a:rPr>
                        <a:t>optional region name -
“core updates”</a:t>
                      </a:r>
                    </a:p>
                  </a:txBody>
                  <a:tcPr marL="14288" marR="14288" marT="14288" marB="14288"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5"/>
                  </a:ext>
                </a:extLst>
              </a:tr>
              <a:tr h="441170">
                <a:tc>
                  <a:txBody>
                    <a:bodyPr/>
                    <a:lstStyle/>
                    <a:p>
                      <a:pPr algn="ctr" defTabSz="914400"/>
                      <a:r>
                        <a:rPr sz="1400">
                          <a:sym typeface="Helvetica Light"/>
                        </a:rPr>
                        <a:t>t = 22.53</a:t>
                      </a:r>
                    </a:p>
                  </a:txBody>
                  <a:tcPr marL="14288" marR="14288" marT="14288" marB="14288"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defTabSz="914400"/>
                      <a:r>
                        <a:rPr sz="1400">
                          <a:sym typeface="Helvetica Light"/>
                        </a:rPr>
                        <a:t>MPI_Waitall</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defTabSz="914400"/>
                      <a:r>
                        <a:rPr sz="1400" dirty="0">
                          <a:sym typeface="Helvetica Light"/>
                        </a:rPr>
                        <a:t>req IDs</a:t>
                      </a:r>
                    </a:p>
                  </a:txBody>
                  <a:tcPr marL="14288" marR="14288" marT="14288" marB="14288"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6"/>
                  </a:ext>
                </a:extLst>
              </a:tr>
              <a:tr h="441170">
                <a:tc>
                  <a:txBody>
                    <a:bodyPr/>
                    <a:lstStyle/>
                    <a:p>
                      <a:pPr algn="ctr" defTabSz="914400"/>
                      <a:r>
                        <a:rPr sz="1400" dirty="0">
                          <a:sym typeface="Helvetica Light"/>
                        </a:rPr>
                        <a:t>t = 25</a:t>
                      </a:r>
                    </a:p>
                  </a:txBody>
                  <a:tcPr marL="14288" marR="14288" marT="14288" marB="14288"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defTabSz="914400"/>
                      <a:r>
                        <a:rPr sz="1400" dirty="0">
                          <a:sym typeface="Helvetica Light"/>
                        </a:rPr>
                        <a:t>MPI_Barrier</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defTabSz="914400"/>
                      <a:r>
                        <a:rPr sz="1400" dirty="0">
                          <a:sym typeface="Helvetica Light"/>
                        </a:rPr>
                        <a:t>communicator</a:t>
                      </a:r>
                    </a:p>
                  </a:txBody>
                  <a:tcPr marL="14288" marR="14288" marT="14288" marB="14288"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942720847"/>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p:cNvSpPr>
          <p:nvPr>
            <p:ph type="title"/>
          </p:nvPr>
        </p:nvSpPr>
        <p:spPr>
          <a:prstGeom prst="rect">
            <a:avLst/>
          </a:prstGeom>
        </p:spPr>
        <p:txBody>
          <a:bodyPr/>
          <a:lstStyle/>
          <a:p>
            <a:r>
              <a:rPr dirty="0"/>
              <a:t>Example to show the effect of replaying traces</a:t>
            </a:r>
          </a:p>
        </p:txBody>
      </p:sp>
      <p:sp>
        <p:nvSpPr>
          <p:cNvPr id="245" name="Shape 245"/>
          <p:cNvSpPr>
            <a:spLocks noGrp="1"/>
          </p:cNvSpPr>
          <p:nvPr>
            <p:ph type="sldNum" sz="quarter" idx="13"/>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61</a:t>
            </a:fld>
            <a:endParaRPr/>
          </a:p>
        </p:txBody>
      </p:sp>
      <p:graphicFrame>
        <p:nvGraphicFramePr>
          <p:cNvPr id="246" name="Table 246"/>
          <p:cNvGraphicFramePr/>
          <p:nvPr/>
        </p:nvGraphicFramePr>
        <p:xfrm>
          <a:off x="827978" y="1025480"/>
          <a:ext cx="7292900" cy="3842032"/>
        </p:xfrm>
        <a:graphic>
          <a:graphicData uri="http://schemas.openxmlformats.org/drawingml/2006/table">
            <a:tbl>
              <a:tblPr firstRow="1"/>
              <a:tblGrid>
                <a:gridCol w="1458580">
                  <a:extLst>
                    <a:ext uri="{9D8B030D-6E8A-4147-A177-3AD203B41FA5}">
                      <a16:colId xmlns:a16="http://schemas.microsoft.com/office/drawing/2014/main" val="20000"/>
                    </a:ext>
                  </a:extLst>
                </a:gridCol>
                <a:gridCol w="1458580">
                  <a:extLst>
                    <a:ext uri="{9D8B030D-6E8A-4147-A177-3AD203B41FA5}">
                      <a16:colId xmlns:a16="http://schemas.microsoft.com/office/drawing/2014/main" val="20001"/>
                    </a:ext>
                  </a:extLst>
                </a:gridCol>
                <a:gridCol w="1458580">
                  <a:extLst>
                    <a:ext uri="{9D8B030D-6E8A-4147-A177-3AD203B41FA5}">
                      <a16:colId xmlns:a16="http://schemas.microsoft.com/office/drawing/2014/main" val="20002"/>
                    </a:ext>
                  </a:extLst>
                </a:gridCol>
                <a:gridCol w="1458580">
                  <a:extLst>
                    <a:ext uri="{9D8B030D-6E8A-4147-A177-3AD203B41FA5}">
                      <a16:colId xmlns:a16="http://schemas.microsoft.com/office/drawing/2014/main" val="20003"/>
                    </a:ext>
                  </a:extLst>
                </a:gridCol>
                <a:gridCol w="1458580">
                  <a:extLst>
                    <a:ext uri="{9D8B030D-6E8A-4147-A177-3AD203B41FA5}">
                      <a16:colId xmlns:a16="http://schemas.microsoft.com/office/drawing/2014/main" val="20004"/>
                    </a:ext>
                  </a:extLst>
                </a:gridCol>
              </a:tblGrid>
              <a:tr h="480254">
                <a:tc>
                  <a:txBody>
                    <a:bodyPr/>
                    <a:lstStyle/>
                    <a:p>
                      <a:pPr algn="ctr" defTabSz="914400">
                        <a:tabLst>
                          <a:tab pos="1181100" algn="l"/>
                        </a:tabLst>
                        <a:defRPr b="0"/>
                      </a:pPr>
                      <a:r>
                        <a:rPr sz="1400" b="1" dirty="0">
                          <a:solidFill>
                            <a:schemeClr val="tx1"/>
                          </a:solidFill>
                          <a:sym typeface="Helvetica"/>
                        </a:rPr>
                        <a:t>Original Time stamps</a:t>
                      </a:r>
                    </a:p>
                  </a:txBody>
                  <a:tcPr marL="14288" marR="14288" marT="14288" marB="14288"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C00000"/>
                    </a:solidFill>
                  </a:tcPr>
                </a:tc>
                <a:tc>
                  <a:txBody>
                    <a:bodyPr/>
                    <a:lstStyle/>
                    <a:p>
                      <a:pPr algn="ctr" defTabSz="914400">
                        <a:tabLst>
                          <a:tab pos="1181100" algn="l"/>
                        </a:tabLst>
                        <a:defRPr b="0"/>
                      </a:pPr>
                      <a:r>
                        <a:rPr sz="1400" b="1" dirty="0">
                          <a:sym typeface="Helvetica"/>
                        </a:rPr>
                        <a:t>Original duration</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FFFFFF"/>
                    </a:solidFill>
                  </a:tcPr>
                </a:tc>
                <a:tc>
                  <a:txBody>
                    <a:bodyPr/>
                    <a:lstStyle/>
                    <a:p>
                      <a:pPr algn="ctr" defTabSz="914400">
                        <a:tabLst>
                          <a:tab pos="1181100" algn="l"/>
                        </a:tabLst>
                        <a:defRPr b="0"/>
                      </a:pPr>
                      <a:r>
                        <a:rPr sz="1400" b="1" dirty="0">
                          <a:sym typeface="Helvetica"/>
                        </a:rPr>
                        <a:t>New Time stamps</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FFFFFF"/>
                    </a:solidFill>
                  </a:tcPr>
                </a:tc>
                <a:tc>
                  <a:txBody>
                    <a:bodyPr/>
                    <a:lstStyle/>
                    <a:p>
                      <a:pPr algn="ctr" defTabSz="914400">
                        <a:tabLst>
                          <a:tab pos="1181100" algn="l"/>
                        </a:tabLst>
                        <a:defRPr b="0"/>
                      </a:pPr>
                      <a:r>
                        <a:rPr sz="1400" b="1">
                          <a:sym typeface="Helvetica"/>
                        </a:rPr>
                        <a:t>New duration</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FFFFFF"/>
                    </a:solidFill>
                  </a:tcPr>
                </a:tc>
                <a:tc>
                  <a:txBody>
                    <a:bodyPr/>
                    <a:lstStyle/>
                    <a:p>
                      <a:pPr algn="ctr" defTabSz="914400">
                        <a:tabLst>
                          <a:tab pos="1181100" algn="l"/>
                        </a:tabLst>
                        <a:defRPr b="0"/>
                      </a:pPr>
                      <a:r>
                        <a:rPr sz="1400" b="1">
                          <a:sym typeface="Helvetica"/>
                        </a:rPr>
                        <a:t>Operation type</a:t>
                      </a:r>
                    </a:p>
                  </a:txBody>
                  <a:tcPr marL="14288" marR="14288" marT="14288" marB="14288"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FFFFFF"/>
                    </a:solidFill>
                  </a:tcPr>
                </a:tc>
                <a:extLst>
                  <a:ext uri="{0D108BD9-81ED-4DB2-BD59-A6C34878D82A}">
                    <a16:rowId xmlns:a16="http://schemas.microsoft.com/office/drawing/2014/main" val="10000"/>
                  </a:ext>
                </a:extLst>
              </a:tr>
              <a:tr h="480254">
                <a:tc>
                  <a:txBody>
                    <a:bodyPr/>
                    <a:lstStyle/>
                    <a:p>
                      <a:pPr algn="ctr" defTabSz="914400"/>
                      <a:r>
                        <a:rPr sz="1400" dirty="0">
                          <a:solidFill>
                            <a:schemeClr val="tx1"/>
                          </a:solidFill>
                          <a:sym typeface="Helvetica Light"/>
                        </a:rPr>
                        <a:t>10</a:t>
                      </a:r>
                    </a:p>
                  </a:txBody>
                  <a:tcPr marL="14288" marR="14288" marT="14288" marB="14288"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solidFill>
                      <a:srgbClr val="C00000"/>
                    </a:solidFill>
                  </a:tcPr>
                </a:tc>
                <a:tc>
                  <a:txBody>
                    <a:bodyPr/>
                    <a:lstStyle/>
                    <a:p>
                      <a:pPr algn="ctr" defTabSz="914400"/>
                      <a:r>
                        <a:rPr sz="1400" dirty="0">
                          <a:sym typeface="Helvetica Light"/>
                        </a:rPr>
                        <a:t>0.5</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C00000"/>
                    </a:solidFill>
                  </a:tcPr>
                </a:tc>
                <a:tc>
                  <a:txBody>
                    <a:bodyPr/>
                    <a:lstStyle/>
                    <a:p>
                      <a:pPr algn="ctr" defTabSz="914400"/>
                      <a:r>
                        <a:rPr sz="1400" b="1">
                          <a:solidFill>
                            <a:schemeClr val="accent5"/>
                          </a:solidFill>
                          <a:latin typeface="Helvetica"/>
                          <a:ea typeface="Helvetica"/>
                          <a:cs typeface="Helvetica"/>
                          <a:sym typeface="Helvetica"/>
                        </a:rPr>
                        <a:t>10</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FFFF"/>
                    </a:solidFill>
                  </a:tcPr>
                </a:tc>
                <a:tc>
                  <a:txBody>
                    <a:bodyPr/>
                    <a:lstStyle/>
                    <a:p>
                      <a:pPr algn="ctr" defTabSz="914400"/>
                      <a:r>
                        <a:rPr sz="1400" b="1">
                          <a:solidFill>
                            <a:schemeClr val="accent5"/>
                          </a:solidFill>
                          <a:latin typeface="Helvetica"/>
                          <a:ea typeface="Helvetica"/>
                          <a:cs typeface="Helvetica"/>
                          <a:sym typeface="Helvetica"/>
                        </a:rPr>
                        <a:t>0.2</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FFFF"/>
                    </a:solidFill>
                  </a:tcPr>
                </a:tc>
                <a:tc>
                  <a:txBody>
                    <a:bodyPr/>
                    <a:lstStyle/>
                    <a:p>
                      <a:pPr algn="ctr" defTabSz="914400"/>
                      <a:r>
                        <a:rPr sz="1400">
                          <a:sym typeface="Helvetica Light"/>
                        </a:rPr>
                        <a:t>MPI_Bcast</a:t>
                      </a:r>
                    </a:p>
                  </a:txBody>
                  <a:tcPr marL="14288" marR="14288" marT="14288" marB="14288"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FFFF"/>
                    </a:solidFill>
                  </a:tcPr>
                </a:tc>
                <a:extLst>
                  <a:ext uri="{0D108BD9-81ED-4DB2-BD59-A6C34878D82A}">
                    <a16:rowId xmlns:a16="http://schemas.microsoft.com/office/drawing/2014/main" val="10001"/>
                  </a:ext>
                </a:extLst>
              </a:tr>
              <a:tr h="480254">
                <a:tc>
                  <a:txBody>
                    <a:bodyPr/>
                    <a:lstStyle/>
                    <a:p>
                      <a:pPr algn="ctr" defTabSz="914400"/>
                      <a:r>
                        <a:rPr sz="1400" dirty="0">
                          <a:solidFill>
                            <a:schemeClr val="tx1"/>
                          </a:solidFill>
                          <a:sym typeface="Helvetica Light"/>
                        </a:rPr>
                        <a:t>10.5</a:t>
                      </a:r>
                    </a:p>
                  </a:txBody>
                  <a:tcPr marL="14288" marR="14288" marT="14288" marB="14288"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solidFill>
                      <a:srgbClr val="C00000"/>
                    </a:solidFill>
                  </a:tcPr>
                </a:tc>
                <a:tc>
                  <a:txBody>
                    <a:bodyPr/>
                    <a:lstStyle/>
                    <a:p>
                      <a:pPr algn="ctr" defTabSz="914400"/>
                      <a:r>
                        <a:rPr sz="1400" dirty="0">
                          <a:sym typeface="Helvetica Light"/>
                        </a:rPr>
                        <a:t>0.01</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C00000"/>
                    </a:solidFill>
                  </a:tcPr>
                </a:tc>
                <a:tc>
                  <a:txBody>
                    <a:bodyPr/>
                    <a:lstStyle/>
                    <a:p>
                      <a:pPr algn="ctr" defTabSz="914400"/>
                      <a:r>
                        <a:rPr sz="1400" b="1">
                          <a:solidFill>
                            <a:schemeClr val="accent5"/>
                          </a:solidFill>
                          <a:latin typeface="Helvetica"/>
                          <a:ea typeface="Helvetica"/>
                          <a:cs typeface="Helvetica"/>
                          <a:sym typeface="Helvetica"/>
                        </a:rPr>
                        <a:t>10.2</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FFFF"/>
                    </a:solidFill>
                  </a:tcPr>
                </a:tc>
                <a:tc>
                  <a:txBody>
                    <a:bodyPr/>
                    <a:lstStyle/>
                    <a:p>
                      <a:pPr algn="ctr" defTabSz="914400"/>
                      <a:r>
                        <a:rPr sz="1400" b="1">
                          <a:solidFill>
                            <a:schemeClr val="accent5"/>
                          </a:solidFill>
                          <a:latin typeface="Helvetica"/>
                          <a:ea typeface="Helvetica"/>
                          <a:cs typeface="Helvetica"/>
                          <a:sym typeface="Helvetica"/>
                        </a:rPr>
                        <a:t>0.01</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FFFF"/>
                    </a:solidFill>
                  </a:tcPr>
                </a:tc>
                <a:tc>
                  <a:txBody>
                    <a:bodyPr/>
                    <a:lstStyle/>
                    <a:p>
                      <a:pPr algn="ctr" defTabSz="914400"/>
                      <a:r>
                        <a:rPr sz="1400">
                          <a:sym typeface="Helvetica Light"/>
                        </a:rPr>
                        <a:t>MPI_Irecv</a:t>
                      </a:r>
                    </a:p>
                  </a:txBody>
                  <a:tcPr marL="14288" marR="14288" marT="14288" marB="14288"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FFFF"/>
                    </a:solidFill>
                  </a:tcPr>
                </a:tc>
                <a:extLst>
                  <a:ext uri="{0D108BD9-81ED-4DB2-BD59-A6C34878D82A}">
                    <a16:rowId xmlns:a16="http://schemas.microsoft.com/office/drawing/2014/main" val="10002"/>
                  </a:ext>
                </a:extLst>
              </a:tr>
              <a:tr h="480254">
                <a:tc>
                  <a:txBody>
                    <a:bodyPr/>
                    <a:lstStyle/>
                    <a:p>
                      <a:pPr algn="ctr" defTabSz="914400"/>
                      <a:r>
                        <a:rPr sz="1400" dirty="0">
                          <a:solidFill>
                            <a:schemeClr val="tx1"/>
                          </a:solidFill>
                          <a:sym typeface="Helvetica Light"/>
                        </a:rPr>
                        <a:t>10.51</a:t>
                      </a:r>
                    </a:p>
                  </a:txBody>
                  <a:tcPr marL="14288" marR="14288" marT="14288" marB="14288"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solidFill>
                      <a:srgbClr val="C00000"/>
                    </a:solidFill>
                  </a:tcPr>
                </a:tc>
                <a:tc>
                  <a:txBody>
                    <a:bodyPr/>
                    <a:lstStyle/>
                    <a:p>
                      <a:pPr algn="ctr" defTabSz="914400"/>
                      <a:r>
                        <a:rPr sz="1400" dirty="0">
                          <a:solidFill>
                            <a:srgbClr val="00B050"/>
                          </a:solidFill>
                          <a:sym typeface="Helvetica Light"/>
                        </a:rPr>
                        <a:t>2</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FFFF"/>
                    </a:solidFill>
                  </a:tcPr>
                </a:tc>
                <a:tc>
                  <a:txBody>
                    <a:bodyPr/>
                    <a:lstStyle/>
                    <a:p>
                      <a:pPr algn="ctr" defTabSz="914400"/>
                      <a:r>
                        <a:rPr sz="1400" b="1" dirty="0">
                          <a:solidFill>
                            <a:srgbClr val="00B050"/>
                          </a:solidFill>
                          <a:latin typeface="Helvetica"/>
                          <a:ea typeface="Helvetica"/>
                          <a:cs typeface="Helvetica"/>
                          <a:sym typeface="Helvetica"/>
                        </a:rPr>
                        <a:t>10.21</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FFFF"/>
                    </a:solidFill>
                  </a:tcPr>
                </a:tc>
                <a:tc>
                  <a:txBody>
                    <a:bodyPr/>
                    <a:lstStyle/>
                    <a:p>
                      <a:pPr algn="ctr" defTabSz="914400"/>
                      <a:r>
                        <a:rPr sz="1400" b="1" dirty="0">
                          <a:solidFill>
                            <a:srgbClr val="00B050"/>
                          </a:solidFill>
                          <a:latin typeface="Helvetica"/>
                          <a:ea typeface="Helvetica"/>
                          <a:cs typeface="Helvetica"/>
                          <a:sym typeface="Helvetica"/>
                        </a:rPr>
                        <a:t>2</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FFFF"/>
                    </a:solidFill>
                  </a:tcPr>
                </a:tc>
                <a:tc>
                  <a:txBody>
                    <a:bodyPr/>
                    <a:lstStyle/>
                    <a:p>
                      <a:pPr algn="ctr" defTabSz="914400"/>
                      <a:r>
                        <a:rPr sz="1400" dirty="0">
                          <a:solidFill>
                            <a:srgbClr val="00B050"/>
                          </a:solidFill>
                          <a:sym typeface="Helvetica Light"/>
                        </a:rPr>
                        <a:t>user_computation</a:t>
                      </a:r>
                    </a:p>
                  </a:txBody>
                  <a:tcPr marL="14288" marR="14288" marT="14288" marB="14288"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FFFF"/>
                    </a:solidFill>
                  </a:tcPr>
                </a:tc>
                <a:extLst>
                  <a:ext uri="{0D108BD9-81ED-4DB2-BD59-A6C34878D82A}">
                    <a16:rowId xmlns:a16="http://schemas.microsoft.com/office/drawing/2014/main" val="10003"/>
                  </a:ext>
                </a:extLst>
              </a:tr>
              <a:tr h="480254">
                <a:tc>
                  <a:txBody>
                    <a:bodyPr/>
                    <a:lstStyle/>
                    <a:p>
                      <a:pPr algn="ctr" defTabSz="914400"/>
                      <a:r>
                        <a:rPr sz="1400" dirty="0">
                          <a:solidFill>
                            <a:schemeClr val="tx1"/>
                          </a:solidFill>
                          <a:sym typeface="Helvetica Light"/>
                        </a:rPr>
                        <a:t>12.51</a:t>
                      </a:r>
                    </a:p>
                  </a:txBody>
                  <a:tcPr marL="14288" marR="14288" marT="14288" marB="14288"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solidFill>
                      <a:srgbClr val="C00000"/>
                    </a:solidFill>
                  </a:tcPr>
                </a:tc>
                <a:tc>
                  <a:txBody>
                    <a:bodyPr/>
                    <a:lstStyle/>
                    <a:p>
                      <a:pPr algn="ctr" defTabSz="914400"/>
                      <a:r>
                        <a:rPr sz="1400" dirty="0">
                          <a:sym typeface="Helvetica Light"/>
                        </a:rPr>
                        <a:t>0.02</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C00000"/>
                    </a:solidFill>
                  </a:tcPr>
                </a:tc>
                <a:tc>
                  <a:txBody>
                    <a:bodyPr/>
                    <a:lstStyle/>
                    <a:p>
                      <a:pPr algn="ctr" defTabSz="914400"/>
                      <a:r>
                        <a:rPr sz="1400" b="1" dirty="0">
                          <a:solidFill>
                            <a:schemeClr val="accent5"/>
                          </a:solidFill>
                          <a:latin typeface="Helvetica"/>
                          <a:ea typeface="Helvetica"/>
                          <a:cs typeface="Helvetica"/>
                          <a:sym typeface="Helvetica"/>
                        </a:rPr>
                        <a:t>12.21</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FFFF"/>
                    </a:solidFill>
                  </a:tcPr>
                </a:tc>
                <a:tc>
                  <a:txBody>
                    <a:bodyPr/>
                    <a:lstStyle/>
                    <a:p>
                      <a:pPr algn="ctr" defTabSz="914400"/>
                      <a:r>
                        <a:rPr sz="1400" b="1" dirty="0">
                          <a:solidFill>
                            <a:schemeClr val="accent5"/>
                          </a:solidFill>
                          <a:latin typeface="Helvetica"/>
                          <a:ea typeface="Helvetica"/>
                          <a:cs typeface="Helvetica"/>
                          <a:sym typeface="Helvetica"/>
                        </a:rPr>
                        <a:t>0.02</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FFFF"/>
                    </a:solidFill>
                  </a:tcPr>
                </a:tc>
                <a:tc>
                  <a:txBody>
                    <a:bodyPr/>
                    <a:lstStyle/>
                    <a:p>
                      <a:pPr algn="ctr" defTabSz="914400"/>
                      <a:r>
                        <a:rPr sz="1400" dirty="0">
                          <a:sym typeface="Helvetica Light"/>
                        </a:rPr>
                        <a:t>MPI_Isend</a:t>
                      </a:r>
                    </a:p>
                  </a:txBody>
                  <a:tcPr marL="14288" marR="14288" marT="14288" marB="14288"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FFFF"/>
                    </a:solidFill>
                  </a:tcPr>
                </a:tc>
                <a:extLst>
                  <a:ext uri="{0D108BD9-81ED-4DB2-BD59-A6C34878D82A}">
                    <a16:rowId xmlns:a16="http://schemas.microsoft.com/office/drawing/2014/main" val="10004"/>
                  </a:ext>
                </a:extLst>
              </a:tr>
              <a:tr h="480254">
                <a:tc>
                  <a:txBody>
                    <a:bodyPr/>
                    <a:lstStyle/>
                    <a:p>
                      <a:pPr algn="ctr" defTabSz="914400"/>
                      <a:r>
                        <a:rPr sz="1400" dirty="0">
                          <a:solidFill>
                            <a:schemeClr val="tx1"/>
                          </a:solidFill>
                          <a:sym typeface="Helvetica Light"/>
                        </a:rPr>
                        <a:t>12.53</a:t>
                      </a:r>
                    </a:p>
                  </a:txBody>
                  <a:tcPr marL="14288" marR="14288" marT="14288" marB="14288"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solidFill>
                      <a:srgbClr val="C00000"/>
                    </a:solidFill>
                  </a:tcPr>
                </a:tc>
                <a:tc>
                  <a:txBody>
                    <a:bodyPr/>
                    <a:lstStyle/>
                    <a:p>
                      <a:pPr algn="ctr" defTabSz="914400"/>
                      <a:r>
                        <a:rPr sz="1400" dirty="0">
                          <a:solidFill>
                            <a:srgbClr val="00B050"/>
                          </a:solidFill>
                          <a:sym typeface="Helvetica Light"/>
                        </a:rPr>
                        <a:t>10</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FFFF"/>
                    </a:solidFill>
                  </a:tcPr>
                </a:tc>
                <a:tc>
                  <a:txBody>
                    <a:bodyPr/>
                    <a:lstStyle/>
                    <a:p>
                      <a:pPr algn="ctr" defTabSz="914400"/>
                      <a:r>
                        <a:rPr sz="1400" b="1" dirty="0">
                          <a:solidFill>
                            <a:srgbClr val="00B050"/>
                          </a:solidFill>
                          <a:latin typeface="Helvetica"/>
                          <a:ea typeface="Helvetica"/>
                          <a:cs typeface="Helvetica"/>
                          <a:sym typeface="Helvetica"/>
                        </a:rPr>
                        <a:t>12.23</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FFFF"/>
                    </a:solidFill>
                  </a:tcPr>
                </a:tc>
                <a:tc>
                  <a:txBody>
                    <a:bodyPr/>
                    <a:lstStyle/>
                    <a:p>
                      <a:pPr algn="ctr" defTabSz="914400"/>
                      <a:r>
                        <a:rPr lang="en-US" sz="1400" b="1" dirty="0">
                          <a:solidFill>
                            <a:srgbClr val="00B050"/>
                          </a:solidFill>
                          <a:latin typeface="Helvetica"/>
                          <a:ea typeface="Helvetica"/>
                          <a:cs typeface="Helvetica"/>
                          <a:sym typeface="Helvetica"/>
                        </a:rPr>
                        <a:t>10</a:t>
                      </a:r>
                      <a:endParaRPr sz="1400" b="1" dirty="0">
                        <a:solidFill>
                          <a:srgbClr val="00B050"/>
                        </a:solidFill>
                        <a:latin typeface="Helvetica"/>
                        <a:ea typeface="Helvetica"/>
                        <a:cs typeface="Helvetica"/>
                        <a:sym typeface="Helvetica"/>
                      </a:endParaRP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FFFF"/>
                    </a:solidFill>
                  </a:tcPr>
                </a:tc>
                <a:tc>
                  <a:txBody>
                    <a:bodyPr/>
                    <a:lstStyle/>
                    <a:p>
                      <a:pPr algn="ctr" defTabSz="914400"/>
                      <a:r>
                        <a:rPr sz="1400" dirty="0">
                          <a:solidFill>
                            <a:srgbClr val="00B050"/>
                          </a:solidFill>
                          <a:sym typeface="Helvetica Light"/>
                        </a:rPr>
                        <a:t>user_computation</a:t>
                      </a:r>
                    </a:p>
                  </a:txBody>
                  <a:tcPr marL="14288" marR="14288" marT="14288" marB="14288"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FFFF"/>
                    </a:solidFill>
                  </a:tcPr>
                </a:tc>
                <a:extLst>
                  <a:ext uri="{0D108BD9-81ED-4DB2-BD59-A6C34878D82A}">
                    <a16:rowId xmlns:a16="http://schemas.microsoft.com/office/drawing/2014/main" val="10005"/>
                  </a:ext>
                </a:extLst>
              </a:tr>
              <a:tr h="480254">
                <a:tc>
                  <a:txBody>
                    <a:bodyPr/>
                    <a:lstStyle/>
                    <a:p>
                      <a:pPr algn="ctr" defTabSz="914400"/>
                      <a:r>
                        <a:rPr sz="1400" dirty="0">
                          <a:solidFill>
                            <a:schemeClr val="tx1"/>
                          </a:solidFill>
                          <a:sym typeface="Helvetica Light"/>
                        </a:rPr>
                        <a:t>22.53</a:t>
                      </a:r>
                    </a:p>
                  </a:txBody>
                  <a:tcPr marL="14288" marR="14288" marT="14288" marB="14288"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solidFill>
                      <a:srgbClr val="C00000"/>
                    </a:solidFill>
                  </a:tcPr>
                </a:tc>
                <a:tc>
                  <a:txBody>
                    <a:bodyPr/>
                    <a:lstStyle/>
                    <a:p>
                      <a:pPr algn="ctr" defTabSz="914400"/>
                      <a:r>
                        <a:rPr sz="1400" dirty="0">
                          <a:sym typeface="Helvetica Light"/>
                        </a:rPr>
                        <a:t>2.47</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C00000"/>
                    </a:solidFill>
                  </a:tcPr>
                </a:tc>
                <a:tc>
                  <a:txBody>
                    <a:bodyPr/>
                    <a:lstStyle/>
                    <a:p>
                      <a:pPr algn="ctr" defTabSz="914400"/>
                      <a:r>
                        <a:rPr lang="en-US" sz="1400" b="1" dirty="0">
                          <a:solidFill>
                            <a:schemeClr val="accent5"/>
                          </a:solidFill>
                          <a:latin typeface="Helvetica"/>
                          <a:ea typeface="Helvetica"/>
                          <a:cs typeface="Helvetica"/>
                          <a:sym typeface="Helvetica"/>
                        </a:rPr>
                        <a:t>22</a:t>
                      </a:r>
                      <a:r>
                        <a:rPr sz="1400" b="1" dirty="0">
                          <a:solidFill>
                            <a:schemeClr val="accent5"/>
                          </a:solidFill>
                          <a:latin typeface="Helvetica"/>
                          <a:ea typeface="Helvetica"/>
                          <a:cs typeface="Helvetica"/>
                          <a:sym typeface="Helvetica"/>
                        </a:rPr>
                        <a:t>.23</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FFFF"/>
                    </a:solidFill>
                  </a:tcPr>
                </a:tc>
                <a:tc>
                  <a:txBody>
                    <a:bodyPr/>
                    <a:lstStyle/>
                    <a:p>
                      <a:pPr algn="ctr" defTabSz="914400"/>
                      <a:r>
                        <a:rPr sz="1400" b="1" dirty="0">
                          <a:solidFill>
                            <a:schemeClr val="accent5"/>
                          </a:solidFill>
                          <a:latin typeface="Helvetica"/>
                          <a:ea typeface="Helvetica"/>
                          <a:cs typeface="Helvetica"/>
                          <a:sym typeface="Helvetica"/>
                        </a:rPr>
                        <a:t>0.03</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FFFF"/>
                    </a:solidFill>
                  </a:tcPr>
                </a:tc>
                <a:tc>
                  <a:txBody>
                    <a:bodyPr/>
                    <a:lstStyle/>
                    <a:p>
                      <a:pPr algn="ctr" defTabSz="914400"/>
                      <a:r>
                        <a:rPr sz="1400" dirty="0">
                          <a:sym typeface="Helvetica Light"/>
                        </a:rPr>
                        <a:t>MPI_Waitall</a:t>
                      </a:r>
                    </a:p>
                  </a:txBody>
                  <a:tcPr marL="14288" marR="14288" marT="14288" marB="14288"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FFFF"/>
                    </a:solidFill>
                  </a:tcPr>
                </a:tc>
                <a:extLst>
                  <a:ext uri="{0D108BD9-81ED-4DB2-BD59-A6C34878D82A}">
                    <a16:rowId xmlns:a16="http://schemas.microsoft.com/office/drawing/2014/main" val="10006"/>
                  </a:ext>
                </a:extLst>
              </a:tr>
              <a:tr h="480254">
                <a:tc>
                  <a:txBody>
                    <a:bodyPr/>
                    <a:lstStyle/>
                    <a:p>
                      <a:pPr algn="ctr" defTabSz="914400"/>
                      <a:r>
                        <a:rPr sz="1400" dirty="0">
                          <a:solidFill>
                            <a:schemeClr val="tx1"/>
                          </a:solidFill>
                          <a:sym typeface="Helvetica Light"/>
                        </a:rPr>
                        <a:t>25</a:t>
                      </a:r>
                    </a:p>
                  </a:txBody>
                  <a:tcPr marL="14288" marR="14288" marT="14288" marB="14288"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C00000"/>
                    </a:solidFill>
                  </a:tcPr>
                </a:tc>
                <a:tc>
                  <a:txBody>
                    <a:bodyPr/>
                    <a:lstStyle/>
                    <a:p>
                      <a:pPr algn="ctr" defTabSz="914400"/>
                      <a:r>
                        <a:rPr sz="1400" dirty="0">
                          <a:sym typeface="Helvetica Light"/>
                        </a:rPr>
                        <a:t>1</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C00000"/>
                    </a:solidFill>
                  </a:tcPr>
                </a:tc>
                <a:tc>
                  <a:txBody>
                    <a:bodyPr/>
                    <a:lstStyle/>
                    <a:p>
                      <a:pPr algn="ctr" defTabSz="914400"/>
                      <a:r>
                        <a:rPr lang="en-US" sz="1400" b="1" dirty="0">
                          <a:solidFill>
                            <a:schemeClr val="accent5"/>
                          </a:solidFill>
                          <a:latin typeface="Helvetica"/>
                          <a:ea typeface="Helvetica"/>
                          <a:cs typeface="Helvetica"/>
                          <a:sym typeface="Helvetica"/>
                        </a:rPr>
                        <a:t>22</a:t>
                      </a:r>
                      <a:r>
                        <a:rPr sz="1400" b="1" dirty="0">
                          <a:solidFill>
                            <a:schemeClr val="accent5"/>
                          </a:solidFill>
                          <a:latin typeface="Helvetica"/>
                          <a:ea typeface="Helvetica"/>
                          <a:cs typeface="Helvetica"/>
                          <a:sym typeface="Helvetica"/>
                        </a:rPr>
                        <a:t>.26</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FFFFF"/>
                    </a:solidFill>
                  </a:tcPr>
                </a:tc>
                <a:tc>
                  <a:txBody>
                    <a:bodyPr/>
                    <a:lstStyle/>
                    <a:p>
                      <a:pPr algn="ctr" defTabSz="914400"/>
                      <a:r>
                        <a:rPr sz="1400" b="1" dirty="0">
                          <a:solidFill>
                            <a:schemeClr val="accent5"/>
                          </a:solidFill>
                          <a:latin typeface="Helvetica"/>
                          <a:ea typeface="Helvetica"/>
                          <a:cs typeface="Helvetica"/>
                          <a:sym typeface="Helvetica"/>
                        </a:rPr>
                        <a:t>1.7</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FFFFF"/>
                    </a:solidFill>
                  </a:tcPr>
                </a:tc>
                <a:tc>
                  <a:txBody>
                    <a:bodyPr/>
                    <a:lstStyle/>
                    <a:p>
                      <a:pPr algn="ctr" defTabSz="914400"/>
                      <a:r>
                        <a:rPr sz="1400" dirty="0">
                          <a:sym typeface="Helvetica Light"/>
                        </a:rPr>
                        <a:t>MPI_Barrier</a:t>
                      </a:r>
                    </a:p>
                  </a:txBody>
                  <a:tcPr marL="14288" marR="14288" marT="14288" marB="14288"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74927963"/>
      </p:ext>
    </p:extLst>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DUMPI vs OTF2 </a:t>
            </a:r>
          </a:p>
        </p:txBody>
      </p:sp>
      <p:sp>
        <p:nvSpPr>
          <p:cNvPr id="5" name="Content Placeholder 4"/>
          <p:cNvSpPr>
            <a:spLocks noGrp="1"/>
          </p:cNvSpPr>
          <p:nvPr>
            <p:ph idx="1"/>
          </p:nvPr>
        </p:nvSpPr>
        <p:spPr/>
        <p:txBody>
          <a:bodyPr/>
          <a:lstStyle/>
          <a:p>
            <a:r>
              <a:rPr lang="en-US" dirty="0"/>
              <a:t>Most of the information in the trace format is the same</a:t>
            </a:r>
          </a:p>
          <a:p>
            <a:r>
              <a:rPr lang="en-US" dirty="0"/>
              <a:t>Different </a:t>
            </a:r>
            <a:r>
              <a:rPr lang="en-US" dirty="0" err="1"/>
              <a:t>w.r.t</a:t>
            </a:r>
            <a:r>
              <a:rPr lang="en-US" dirty="0"/>
              <a:t>. capturing of dynamically determined events: e.g. </a:t>
            </a:r>
            <a:r>
              <a:rPr lang="en-US" dirty="0" err="1"/>
              <a:t>MPI_Waitany</a:t>
            </a:r>
            <a:endParaRPr lang="en-US" dirty="0"/>
          </a:p>
          <a:p>
            <a:r>
              <a:rPr lang="en-US" dirty="0"/>
              <a:t>DUMPI: stores all the information passed to the MPI call</a:t>
            </a:r>
          </a:p>
          <a:p>
            <a:pPr lvl="1"/>
            <a:r>
              <a:rPr lang="en-US" dirty="0"/>
              <a:t>Simulation decides which request to fulfill: accurate resolution for target systems</a:t>
            </a:r>
          </a:p>
          <a:p>
            <a:pPr lvl="1"/>
            <a:r>
              <a:rPr lang="en-US" dirty="0"/>
              <a:t>If the control flow of the program can change significantly due to the ordering of operations, simulations are not entirely correct</a:t>
            </a:r>
          </a:p>
          <a:p>
            <a:r>
              <a:rPr lang="en-US" dirty="0"/>
              <a:t>OTF2: stores only the information that is used (e.g. which request was satisfied)</a:t>
            </a:r>
          </a:p>
          <a:p>
            <a:pPr lvl="1"/>
            <a:r>
              <a:rPr lang="en-US" dirty="0"/>
              <a:t>Accurately mimics the control flow of the trace run</a:t>
            </a:r>
          </a:p>
          <a:p>
            <a:pPr lvl="1"/>
            <a:r>
              <a:rPr lang="en-US" dirty="0"/>
              <a:t>But does not accurately represent execution for the target system</a:t>
            </a:r>
          </a:p>
          <a:p>
            <a:r>
              <a:rPr lang="en-US" dirty="0"/>
              <a:t>Artifact of leveraging existing tools not originally intended for PDES!</a:t>
            </a:r>
          </a:p>
        </p:txBody>
      </p:sp>
      <p:sp>
        <p:nvSpPr>
          <p:cNvPr id="4" name="Slide Number Placeholder 3"/>
          <p:cNvSpPr>
            <a:spLocks noGrp="1"/>
          </p:cNvSpPr>
          <p:nvPr>
            <p:ph type="sldNum" sz="quarter" idx="13"/>
          </p:nvPr>
        </p:nvSpPr>
        <p:spPr/>
        <p:txBody>
          <a:bodyPr/>
          <a:lstStyle/>
          <a:p>
            <a:fld id="{AEFAAC5A-9C4F-4278-920D-DF2BAB595749}" type="slidenum">
              <a:rPr lang="en-US" smtClean="0"/>
              <a:pPr/>
              <a:t>62</a:t>
            </a:fld>
            <a:endParaRPr lang="en-US" dirty="0"/>
          </a:p>
        </p:txBody>
      </p:sp>
    </p:spTree>
    <p:extLst>
      <p:ext uri="{BB962C8B-B14F-4D97-AF65-F5344CB8AC3E}">
        <p14:creationId xmlns:p14="http://schemas.microsoft.com/office/powerpoint/2010/main" val="12927203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A69C6-E709-4B6F-B669-073FEEB20F8E}"/>
              </a:ext>
            </a:extLst>
          </p:cNvPr>
          <p:cNvSpPr>
            <a:spLocks noGrp="1"/>
          </p:cNvSpPr>
          <p:nvPr>
            <p:ph type="title"/>
          </p:nvPr>
        </p:nvSpPr>
        <p:spPr/>
        <p:txBody>
          <a:bodyPr/>
          <a:lstStyle/>
          <a:p>
            <a:r>
              <a:rPr lang="en-US" dirty="0"/>
              <a:t>Intel SWM Workloads</a:t>
            </a:r>
          </a:p>
        </p:txBody>
      </p:sp>
      <p:sp>
        <p:nvSpPr>
          <p:cNvPr id="3" name="Content Placeholder 2">
            <a:extLst>
              <a:ext uri="{FF2B5EF4-FFF2-40B4-BE49-F238E27FC236}">
                <a16:creationId xmlns:a16="http://schemas.microsoft.com/office/drawing/2014/main" id="{AE416DB3-FC9E-4058-BB9F-13AA1CEF2C93}"/>
              </a:ext>
            </a:extLst>
          </p:cNvPr>
          <p:cNvSpPr>
            <a:spLocks noGrp="1"/>
          </p:cNvSpPr>
          <p:nvPr>
            <p:ph idx="1"/>
          </p:nvPr>
        </p:nvSpPr>
        <p:spPr>
          <a:xfrm>
            <a:off x="457201" y="1132114"/>
            <a:ext cx="4811485" cy="3593314"/>
          </a:xfrm>
        </p:spPr>
        <p:txBody>
          <a:bodyPr/>
          <a:lstStyle/>
          <a:p>
            <a:r>
              <a:rPr lang="en-US" dirty="0"/>
              <a:t>Open Source version hosted at </a:t>
            </a:r>
            <a:r>
              <a:rPr lang="en-US" dirty="0">
                <a:hlinkClick r:id="rId2"/>
              </a:rPr>
              <a:t>https://github.com/codes-org/SWM-workloads</a:t>
            </a:r>
            <a:endParaRPr lang="en-US" dirty="0"/>
          </a:p>
          <a:p>
            <a:r>
              <a:rPr lang="en-US" dirty="0"/>
              <a:t>Built separately: a CODES-SWM interface has been developed</a:t>
            </a:r>
          </a:p>
          <a:p>
            <a:r>
              <a:rPr lang="en-US" dirty="0"/>
              <a:t>Includes several workloads including LAMMPS, </a:t>
            </a:r>
            <a:r>
              <a:rPr lang="en-US" dirty="0" err="1"/>
              <a:t>Nekbone</a:t>
            </a:r>
            <a:r>
              <a:rPr lang="en-US" dirty="0"/>
              <a:t>, Nearest Neighbor, HACC, MILC, </a:t>
            </a:r>
            <a:r>
              <a:rPr lang="en-US" dirty="0" err="1"/>
              <a:t>Incast</a:t>
            </a:r>
            <a:r>
              <a:rPr lang="en-US" dirty="0"/>
              <a:t>, Point-to-Point</a:t>
            </a:r>
          </a:p>
          <a:p>
            <a:r>
              <a:rPr lang="en-US" dirty="0"/>
              <a:t>Each workload is configured by its own JSON configuration file</a:t>
            </a:r>
          </a:p>
          <a:p>
            <a:pPr lvl="1"/>
            <a:r>
              <a:rPr lang="en-US" dirty="0"/>
              <a:t>Specifies size</a:t>
            </a:r>
          </a:p>
          <a:p>
            <a:r>
              <a:rPr lang="en-US" dirty="0"/>
              <a:t>More CODES use information:</a:t>
            </a:r>
          </a:p>
          <a:p>
            <a:pPr lvl="1"/>
            <a:r>
              <a:rPr lang="en-US" dirty="0">
                <a:hlinkClick r:id="rId3"/>
              </a:rPr>
              <a:t>https://github.com/codes-org/codes/wiki/online-workloads</a:t>
            </a:r>
            <a:endParaRPr lang="en-US" dirty="0"/>
          </a:p>
        </p:txBody>
      </p:sp>
      <p:sp>
        <p:nvSpPr>
          <p:cNvPr id="5" name="Slide Number Placeholder 4">
            <a:extLst>
              <a:ext uri="{FF2B5EF4-FFF2-40B4-BE49-F238E27FC236}">
                <a16:creationId xmlns:a16="http://schemas.microsoft.com/office/drawing/2014/main" id="{B0AC48B7-F0DA-4D5B-8113-DA3A4624C41C}"/>
              </a:ext>
            </a:extLst>
          </p:cNvPr>
          <p:cNvSpPr>
            <a:spLocks noGrp="1"/>
          </p:cNvSpPr>
          <p:nvPr>
            <p:ph type="sldNum" sz="quarter" idx="13"/>
          </p:nvPr>
        </p:nvSpPr>
        <p:spPr/>
        <p:txBody>
          <a:bodyPr/>
          <a:lstStyle/>
          <a:p>
            <a:fld id="{AEFAAC5A-9C4F-4278-920D-DF2BAB595749}" type="slidenum">
              <a:rPr lang="en-US" smtClean="0"/>
              <a:pPr/>
              <a:t>63</a:t>
            </a:fld>
            <a:endParaRPr lang="en-US" dirty="0"/>
          </a:p>
        </p:txBody>
      </p:sp>
      <p:pic>
        <p:nvPicPr>
          <p:cNvPr id="6" name="Picture 5">
            <a:extLst>
              <a:ext uri="{FF2B5EF4-FFF2-40B4-BE49-F238E27FC236}">
                <a16:creationId xmlns:a16="http://schemas.microsoft.com/office/drawing/2014/main" id="{90976A18-1DC2-4AD9-8655-916E2ABF10AF}"/>
              </a:ext>
            </a:extLst>
          </p:cNvPr>
          <p:cNvPicPr>
            <a:picLocks noChangeAspect="1"/>
          </p:cNvPicPr>
          <p:nvPr/>
        </p:nvPicPr>
        <p:blipFill>
          <a:blip r:embed="rId4"/>
          <a:stretch>
            <a:fillRect/>
          </a:stretch>
        </p:blipFill>
        <p:spPr>
          <a:xfrm>
            <a:off x="5637387" y="605733"/>
            <a:ext cx="3444538" cy="4046571"/>
          </a:xfrm>
          <a:prstGeom prst="rect">
            <a:avLst/>
          </a:prstGeom>
        </p:spPr>
      </p:pic>
    </p:spTree>
    <p:extLst>
      <p:ext uri="{BB962C8B-B14F-4D97-AF65-F5344CB8AC3E}">
        <p14:creationId xmlns:p14="http://schemas.microsoft.com/office/powerpoint/2010/main" val="29482922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Simulating </a:t>
            </a:r>
            <a:r>
              <a:rPr lang="en-US" dirty="0" err="1"/>
              <a:t>mpi</a:t>
            </a:r>
            <a:endParaRPr lang="en-US" dirty="0"/>
          </a:p>
        </p:txBody>
      </p:sp>
      <p:sp>
        <p:nvSpPr>
          <p:cNvPr id="2" name="Slide Number Placeholder 1"/>
          <p:cNvSpPr>
            <a:spLocks noGrp="1"/>
          </p:cNvSpPr>
          <p:nvPr>
            <p:ph type="sldNum" sz="quarter" idx="11"/>
          </p:nvPr>
        </p:nvSpPr>
        <p:spPr/>
        <p:txBody>
          <a:bodyPr/>
          <a:lstStyle/>
          <a:p>
            <a:fld id="{AEFAAC5A-9C4F-4278-920D-DF2BAB595749}" type="slidenum">
              <a:rPr lang="en-US" smtClean="0"/>
              <a:pPr/>
              <a:t>64</a:t>
            </a:fld>
            <a:endParaRPr lang="en-US" dirty="0"/>
          </a:p>
        </p:txBody>
      </p:sp>
    </p:spTree>
    <p:extLst>
      <p:ext uri="{BB962C8B-B14F-4D97-AF65-F5344CB8AC3E}">
        <p14:creationId xmlns:p14="http://schemas.microsoft.com/office/powerpoint/2010/main" val="1241018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MPI Simulation</a:t>
            </a:r>
          </a:p>
        </p:txBody>
      </p:sp>
      <p:sp>
        <p:nvSpPr>
          <p:cNvPr id="3" name="Content Placeholder 2"/>
          <p:cNvSpPr>
            <a:spLocks noGrp="1"/>
          </p:cNvSpPr>
          <p:nvPr>
            <p:ph idx="1"/>
          </p:nvPr>
        </p:nvSpPr>
        <p:spPr/>
        <p:txBody>
          <a:bodyPr/>
          <a:lstStyle/>
          <a:p>
            <a:r>
              <a:rPr lang="en-US" dirty="0"/>
              <a:t>Matching semantics and standard has to be followed for a correct simulation</a:t>
            </a:r>
          </a:p>
          <a:p>
            <a:pPr lvl="1"/>
            <a:r>
              <a:rPr lang="en-US" dirty="0"/>
              <a:t>So obviously done</a:t>
            </a:r>
          </a:p>
          <a:p>
            <a:r>
              <a:rPr lang="en-US" dirty="0"/>
              <a:t>Eager </a:t>
            </a:r>
            <a:r>
              <a:rPr lang="mr-IN" dirty="0"/>
              <a:t>–</a:t>
            </a:r>
            <a:r>
              <a:rPr lang="en-US" dirty="0"/>
              <a:t> Rendezvous protocol</a:t>
            </a:r>
          </a:p>
          <a:p>
            <a:pPr lvl="1"/>
            <a:r>
              <a:rPr lang="en-US" dirty="0"/>
              <a:t>Cutoff can be specified in the </a:t>
            </a:r>
            <a:r>
              <a:rPr lang="en-US" dirty="0" err="1"/>
              <a:t>config</a:t>
            </a:r>
            <a:endParaRPr lang="en-US" dirty="0"/>
          </a:p>
          <a:p>
            <a:r>
              <a:rPr lang="en-US" dirty="0"/>
              <a:t>Library call overheads handled using a constant cost</a:t>
            </a:r>
          </a:p>
          <a:p>
            <a:r>
              <a:rPr lang="en-US" dirty="0"/>
              <a:t>Collectives: </a:t>
            </a:r>
          </a:p>
          <a:p>
            <a:pPr lvl="1"/>
            <a:r>
              <a:rPr lang="en-US" dirty="0"/>
              <a:t>OTF2 based simulations implements them internally</a:t>
            </a:r>
          </a:p>
          <a:p>
            <a:pPr lvl="1"/>
            <a:r>
              <a:rPr lang="en-US" dirty="0"/>
              <a:t>DUMPI based simulations use Cortex</a:t>
            </a:r>
          </a:p>
          <a:p>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65</a:t>
            </a:fld>
            <a:endParaRPr lang="en-US" dirty="0"/>
          </a:p>
        </p:txBody>
      </p:sp>
    </p:spTree>
    <p:extLst>
      <p:ext uri="{BB962C8B-B14F-4D97-AF65-F5344CB8AC3E}">
        <p14:creationId xmlns:p14="http://schemas.microsoft.com/office/powerpoint/2010/main" val="1763846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Translating </a:t>
            </a:r>
            <a:r>
              <a:rPr lang="en-US" dirty="0" err="1"/>
              <a:t>mpi</a:t>
            </a:r>
            <a:r>
              <a:rPr lang="en-US" dirty="0"/>
              <a:t> calls using cortex</a:t>
            </a:r>
          </a:p>
        </p:txBody>
      </p:sp>
      <p:sp>
        <p:nvSpPr>
          <p:cNvPr id="3" name="Content Placeholder 2"/>
          <p:cNvSpPr>
            <a:spLocks noGrp="1"/>
          </p:cNvSpPr>
          <p:nvPr>
            <p:ph idx="1"/>
          </p:nvPr>
        </p:nvSpPr>
        <p:spPr/>
        <p:txBody>
          <a:bodyPr/>
          <a:lstStyle/>
          <a:p>
            <a:r>
              <a:rPr lang="en-US" dirty="0"/>
              <a:t>Internally most MPI implementations support collectives by translating into point to point</a:t>
            </a:r>
          </a:p>
          <a:p>
            <a:r>
              <a:rPr lang="en-US" dirty="0"/>
              <a:t>Cortex comes with a set of translation functions to convert collectives into point to point using MPICH algorithms</a:t>
            </a:r>
          </a:p>
          <a:p>
            <a:r>
              <a:rPr lang="en-US" dirty="0"/>
              <a:t>When linked with DUMPI and CODES, Cortex translates MPI collectives into point to point sends/receives (simulated by CODES)</a:t>
            </a:r>
          </a:p>
          <a:p>
            <a:r>
              <a:rPr lang="en-US" dirty="0"/>
              <a:t>Cortex can also be used to implement your own translation functions (e.g. collective algorithms) </a:t>
            </a:r>
          </a:p>
          <a:p>
            <a:r>
              <a:rPr lang="en-US" dirty="0"/>
              <a:t>Cortex tutorial is available at : </a:t>
            </a:r>
            <a:r>
              <a:rPr lang="en-US" dirty="0">
                <a:hlinkClick r:id="rId2"/>
              </a:rPr>
              <a:t>https://xgitlab.cels.anl.gov/mdorier/dumpi-cortex/wikis/home</a:t>
            </a:r>
            <a:endParaRPr lang="en-US" dirty="0"/>
          </a:p>
          <a:p>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66</a:t>
            </a:fld>
            <a:endParaRPr lang="en-US" dirty="0"/>
          </a:p>
        </p:txBody>
      </p:sp>
    </p:spTree>
    <p:extLst>
      <p:ext uri="{BB962C8B-B14F-4D97-AF65-F5344CB8AC3E}">
        <p14:creationId xmlns:p14="http://schemas.microsoft.com/office/powerpoint/2010/main" val="14424642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886" y="-139580"/>
            <a:ext cx="8372901" cy="621711"/>
          </a:xfrm>
        </p:spPr>
        <p:txBody>
          <a:bodyPr/>
          <a:lstStyle/>
          <a:p>
            <a:r>
              <a:rPr lang="en-US" dirty="0"/>
              <a:t>codes, cortex and </a:t>
            </a:r>
            <a:r>
              <a:rPr lang="en-US" dirty="0" err="1"/>
              <a:t>dumpi</a:t>
            </a:r>
            <a:r>
              <a:rPr lang="en-US" dirty="0"/>
              <a:t> interaction</a:t>
            </a:r>
          </a:p>
        </p:txBody>
      </p:sp>
      <p:sp>
        <p:nvSpPr>
          <p:cNvPr id="5" name="Slide Number Placeholder 4"/>
          <p:cNvSpPr>
            <a:spLocks noGrp="1"/>
          </p:cNvSpPr>
          <p:nvPr>
            <p:ph type="sldNum" sz="quarter" idx="13"/>
          </p:nvPr>
        </p:nvSpPr>
        <p:spPr/>
        <p:txBody>
          <a:bodyPr/>
          <a:lstStyle/>
          <a:p>
            <a:fld id="{AEFAAC5A-9C4F-4278-920D-DF2BAB595749}" type="slidenum">
              <a:rPr lang="en-US" smtClean="0"/>
              <a:pPr/>
              <a:t>67</a:t>
            </a:fld>
            <a:endParaRPr lang="en-US" dirty="0"/>
          </a:p>
        </p:txBody>
      </p:sp>
      <p:sp>
        <p:nvSpPr>
          <p:cNvPr id="6" name="Rectangle 5"/>
          <p:cNvSpPr/>
          <p:nvPr/>
        </p:nvSpPr>
        <p:spPr>
          <a:xfrm>
            <a:off x="739614" y="1130593"/>
            <a:ext cx="1967652" cy="753728"/>
          </a:xfrm>
          <a:prstGeom prst="rect">
            <a:avLst/>
          </a:prstGeom>
          <a:solidFill>
            <a:schemeClr val="accent4"/>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DUMPI Application Trace</a:t>
            </a:r>
          </a:p>
        </p:txBody>
      </p:sp>
      <p:sp>
        <p:nvSpPr>
          <p:cNvPr id="7" name="Rectangle 6"/>
          <p:cNvSpPr/>
          <p:nvPr/>
        </p:nvSpPr>
        <p:spPr>
          <a:xfrm>
            <a:off x="752464" y="2636913"/>
            <a:ext cx="1967652" cy="753728"/>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Cortex</a:t>
            </a:r>
          </a:p>
        </p:txBody>
      </p:sp>
      <p:sp>
        <p:nvSpPr>
          <p:cNvPr id="8" name="Down Arrow 7"/>
          <p:cNvSpPr/>
          <p:nvPr/>
        </p:nvSpPr>
        <p:spPr>
          <a:xfrm>
            <a:off x="1437364" y="1898278"/>
            <a:ext cx="484632" cy="755081"/>
          </a:xfrm>
          <a:prstGeom prst="downArrow">
            <a:avLst/>
          </a:prstGeom>
          <a:noFill/>
          <a:ln w="19050">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911832" y="1912238"/>
            <a:ext cx="1925788" cy="307777"/>
          </a:xfrm>
          <a:prstGeom prst="rect">
            <a:avLst/>
          </a:prstGeom>
          <a:noFill/>
        </p:spPr>
        <p:txBody>
          <a:bodyPr wrap="square" rtlCol="0">
            <a:spAutoFit/>
          </a:bodyPr>
          <a:lstStyle/>
          <a:p>
            <a:r>
              <a:rPr lang="en-US" sz="1400" dirty="0"/>
              <a:t>MPI Collective calls</a:t>
            </a:r>
          </a:p>
        </p:txBody>
      </p:sp>
      <p:sp>
        <p:nvSpPr>
          <p:cNvPr id="10" name="Right Arrow 9"/>
          <p:cNvSpPr/>
          <p:nvPr/>
        </p:nvSpPr>
        <p:spPr>
          <a:xfrm>
            <a:off x="2707266" y="1256214"/>
            <a:ext cx="978408" cy="484632"/>
          </a:xfrm>
          <a:prstGeom prst="rightArrow">
            <a:avLst/>
          </a:prstGeom>
          <a:noFill/>
          <a:ln w="19050">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2664294" y="794466"/>
            <a:ext cx="1131460" cy="523220"/>
          </a:xfrm>
          <a:prstGeom prst="rect">
            <a:avLst/>
          </a:prstGeom>
          <a:noFill/>
        </p:spPr>
        <p:txBody>
          <a:bodyPr wrap="square" rtlCol="0">
            <a:spAutoFit/>
          </a:bodyPr>
          <a:lstStyle/>
          <a:p>
            <a:r>
              <a:rPr lang="en-US" sz="1400" dirty="0"/>
              <a:t>MPI send/</a:t>
            </a:r>
            <a:r>
              <a:rPr lang="en-US" sz="1400" dirty="0" err="1"/>
              <a:t>recv</a:t>
            </a:r>
            <a:r>
              <a:rPr lang="en-US" sz="1400" dirty="0"/>
              <a:t>/waits</a:t>
            </a:r>
          </a:p>
        </p:txBody>
      </p:sp>
      <p:sp>
        <p:nvSpPr>
          <p:cNvPr id="12" name="Rectangle 11"/>
          <p:cNvSpPr/>
          <p:nvPr/>
        </p:nvSpPr>
        <p:spPr>
          <a:xfrm>
            <a:off x="3709815" y="1156234"/>
            <a:ext cx="3630504" cy="18726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3670159" y="1144549"/>
            <a:ext cx="2972411" cy="3531359"/>
          </a:xfrm>
          <a:prstGeom prst="rect">
            <a:avLst/>
          </a:prstGeom>
          <a:noFill/>
          <a:ln w="254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005077" y="977055"/>
            <a:ext cx="1967652" cy="348949"/>
          </a:xfrm>
          <a:prstGeom prst="rect">
            <a:avLst/>
          </a:prstGeom>
          <a:solidFill>
            <a:schemeClr val="accent1">
              <a:lumMod val="60000"/>
              <a:lumOff val="4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47484A"/>
                </a:solidFill>
              </a:rPr>
              <a:t>CODES</a:t>
            </a:r>
          </a:p>
        </p:txBody>
      </p:sp>
      <p:sp>
        <p:nvSpPr>
          <p:cNvPr id="15" name="Rectangle 14"/>
          <p:cNvSpPr/>
          <p:nvPr/>
        </p:nvSpPr>
        <p:spPr>
          <a:xfrm>
            <a:off x="4002870" y="1519140"/>
            <a:ext cx="1967652" cy="753728"/>
          </a:xfrm>
          <a:prstGeom prst="rect">
            <a:avLst/>
          </a:prstGeom>
          <a:solidFill>
            <a:srgbClr val="CCFFCC"/>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MPI Simulation Layer</a:t>
            </a:r>
          </a:p>
        </p:txBody>
      </p:sp>
      <p:sp>
        <p:nvSpPr>
          <p:cNvPr id="16" name="Rectangle 15"/>
          <p:cNvSpPr/>
          <p:nvPr/>
        </p:nvSpPr>
        <p:spPr>
          <a:xfrm>
            <a:off x="4029674" y="2704428"/>
            <a:ext cx="1967652" cy="753728"/>
          </a:xfrm>
          <a:prstGeom prst="rect">
            <a:avLst/>
          </a:prstGeom>
          <a:solidFill>
            <a:srgbClr val="CCFFCC"/>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Model-net layer</a:t>
            </a:r>
          </a:p>
        </p:txBody>
      </p:sp>
      <p:sp>
        <p:nvSpPr>
          <p:cNvPr id="17" name="Rectangle 16"/>
          <p:cNvSpPr/>
          <p:nvPr/>
        </p:nvSpPr>
        <p:spPr>
          <a:xfrm>
            <a:off x="4028570" y="3792011"/>
            <a:ext cx="1967652" cy="753728"/>
          </a:xfrm>
          <a:prstGeom prst="rect">
            <a:avLst/>
          </a:prstGeom>
          <a:solidFill>
            <a:srgbClr val="CCFFCC"/>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Network Models</a:t>
            </a:r>
          </a:p>
        </p:txBody>
      </p:sp>
      <p:sp>
        <p:nvSpPr>
          <p:cNvPr id="18" name="Right Arrow 17"/>
          <p:cNvSpPr/>
          <p:nvPr/>
        </p:nvSpPr>
        <p:spPr>
          <a:xfrm>
            <a:off x="2720116" y="2818365"/>
            <a:ext cx="978408" cy="484632"/>
          </a:xfrm>
          <a:prstGeom prst="rightArrow">
            <a:avLst/>
          </a:prstGeom>
          <a:noFill/>
          <a:ln w="19050">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608476" y="2357756"/>
            <a:ext cx="1382648" cy="523220"/>
          </a:xfrm>
          <a:prstGeom prst="rect">
            <a:avLst/>
          </a:prstGeom>
          <a:noFill/>
        </p:spPr>
        <p:txBody>
          <a:bodyPr wrap="square" rtlCol="0">
            <a:spAutoFit/>
          </a:bodyPr>
          <a:lstStyle/>
          <a:p>
            <a:r>
              <a:rPr lang="en-US" sz="1400" dirty="0"/>
              <a:t>Translated sends/</a:t>
            </a:r>
            <a:r>
              <a:rPr lang="en-US" sz="1400" dirty="0" err="1"/>
              <a:t>recvs</a:t>
            </a:r>
            <a:endParaRPr lang="en-US" sz="1400" dirty="0"/>
          </a:p>
        </p:txBody>
      </p:sp>
      <p:sp>
        <p:nvSpPr>
          <p:cNvPr id="20" name="Down Arrow 19"/>
          <p:cNvSpPr/>
          <p:nvPr/>
        </p:nvSpPr>
        <p:spPr>
          <a:xfrm>
            <a:off x="4730737" y="2303060"/>
            <a:ext cx="484632" cy="376866"/>
          </a:xfrm>
          <a:prstGeom prst="downArrow">
            <a:avLst/>
          </a:prstGeom>
          <a:noFill/>
          <a:ln w="19050">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Down Arrow 20"/>
          <p:cNvSpPr/>
          <p:nvPr/>
        </p:nvSpPr>
        <p:spPr>
          <a:xfrm>
            <a:off x="4687768" y="3475525"/>
            <a:ext cx="484632" cy="333855"/>
          </a:xfrm>
          <a:prstGeom prst="downArrow">
            <a:avLst/>
          </a:prstGeom>
          <a:noFill/>
          <a:ln w="19050">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31873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7820" y="0"/>
            <a:ext cx="8372901" cy="621711"/>
          </a:xfrm>
        </p:spPr>
        <p:txBody>
          <a:bodyPr/>
          <a:lstStyle/>
          <a:p>
            <a:r>
              <a:rPr lang="en-US" dirty="0" err="1"/>
              <a:t>mpi</a:t>
            </a:r>
            <a:r>
              <a:rPr lang="en-US" dirty="0"/>
              <a:t> translation with cortex</a:t>
            </a:r>
          </a:p>
        </p:txBody>
      </p:sp>
      <p:sp>
        <p:nvSpPr>
          <p:cNvPr id="5" name="Slide Number Placeholder 4"/>
          <p:cNvSpPr>
            <a:spLocks noGrp="1"/>
          </p:cNvSpPr>
          <p:nvPr>
            <p:ph type="sldNum" sz="quarter" idx="13"/>
          </p:nvPr>
        </p:nvSpPr>
        <p:spPr/>
        <p:txBody>
          <a:bodyPr/>
          <a:lstStyle/>
          <a:p>
            <a:fld id="{AEFAAC5A-9C4F-4278-920D-DF2BAB595749}" type="slidenum">
              <a:rPr lang="en-US" smtClean="0"/>
              <a:pPr/>
              <a:t>68</a:t>
            </a:fld>
            <a:endParaRPr lang="en-US" dirty="0"/>
          </a:p>
        </p:txBody>
      </p:sp>
      <p:sp>
        <p:nvSpPr>
          <p:cNvPr id="7" name="Content Placeholder 2"/>
          <p:cNvSpPr>
            <a:spLocks noGrp="1"/>
          </p:cNvSpPr>
          <p:nvPr>
            <p:ph idx="1"/>
          </p:nvPr>
        </p:nvSpPr>
        <p:spPr>
          <a:xfrm>
            <a:off x="565889" y="852572"/>
            <a:ext cx="8120911" cy="3566919"/>
          </a:xfrm>
        </p:spPr>
        <p:txBody>
          <a:bodyPr/>
          <a:lstStyle/>
          <a:p>
            <a:r>
              <a:rPr lang="en-US" dirty="0"/>
              <a:t>To enable collective translation, install Cortex and reconfigure CODES with Cortex</a:t>
            </a:r>
          </a:p>
          <a:p>
            <a:r>
              <a:rPr lang="en-US" dirty="0"/>
              <a:t>Cortex available for download: </a:t>
            </a:r>
            <a:r>
              <a:rPr lang="en-US" dirty="0" err="1"/>
              <a:t>git</a:t>
            </a:r>
            <a:r>
              <a:rPr lang="en-US" dirty="0"/>
              <a:t> clone </a:t>
            </a:r>
            <a:r>
              <a:rPr lang="en-US" dirty="0">
                <a:hlinkClick r:id="rId3"/>
              </a:rPr>
              <a:t>https://xgitlab.cels.anl.gov/mdorier/dumpi-cortex.git</a:t>
            </a:r>
            <a:endParaRPr lang="en-US" dirty="0"/>
          </a:p>
          <a:p>
            <a:r>
              <a:rPr lang="en-US" dirty="0" err="1">
                <a:latin typeface="Courier New"/>
                <a:cs typeface="Courier New"/>
              </a:rPr>
              <a:t>cmake</a:t>
            </a:r>
            <a:r>
              <a:rPr lang="en-US" dirty="0">
                <a:latin typeface="Courier New"/>
                <a:cs typeface="Courier New"/>
              </a:rPr>
              <a:t> .. -G "Unix </a:t>
            </a:r>
            <a:r>
              <a:rPr lang="en-US" dirty="0" err="1">
                <a:latin typeface="Courier New"/>
                <a:cs typeface="Courier New"/>
              </a:rPr>
              <a:t>Makefiles</a:t>
            </a:r>
            <a:r>
              <a:rPr lang="en-US" dirty="0">
                <a:latin typeface="Courier New"/>
                <a:cs typeface="Courier New"/>
              </a:rPr>
              <a:t>" -DMPICH_FORWARD:BOOL=TRUE -DCMAKE_INSTALL_PREFIX=$HOME/CODES/install/cortex -DDUMPI_ROOT=$HOME/CODES/install/</a:t>
            </a:r>
            <a:r>
              <a:rPr lang="en-US" dirty="0" err="1">
                <a:latin typeface="Courier New"/>
                <a:cs typeface="Courier New"/>
              </a:rPr>
              <a:t>dumpi</a:t>
            </a:r>
            <a:endParaRPr lang="en-US" dirty="0">
              <a:latin typeface="Courier New"/>
              <a:cs typeface="Courier New"/>
            </a:endParaRPr>
          </a:p>
          <a:p>
            <a:r>
              <a:rPr lang="en-US" dirty="0"/>
              <a:t>See instructions at: </a:t>
            </a:r>
            <a:r>
              <a:rPr lang="en-US" dirty="0">
                <a:hlinkClick r:id="rId4"/>
              </a:rPr>
              <a:t>https://xgitlab.cels.anl.gov/codes/codes/wikis/codes-cortex-install</a:t>
            </a:r>
            <a:endParaRPr lang="en-US" dirty="0"/>
          </a:p>
          <a:p>
            <a:r>
              <a:rPr lang="en-US" dirty="0"/>
              <a:t>Use –with-cortex=/path/to/cortex/install option</a:t>
            </a:r>
          </a:p>
          <a:p>
            <a:pPr marL="0" indent="0">
              <a:buNone/>
            </a:pPr>
            <a:endParaRPr lang="en-US" dirty="0"/>
          </a:p>
        </p:txBody>
      </p:sp>
    </p:spTree>
    <p:extLst>
      <p:ext uri="{BB962C8B-B14F-4D97-AF65-F5344CB8AC3E}">
        <p14:creationId xmlns:p14="http://schemas.microsoft.com/office/powerpoint/2010/main" val="9627306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736" y="0"/>
            <a:ext cx="9503364" cy="621711"/>
          </a:xfrm>
        </p:spPr>
        <p:txBody>
          <a:bodyPr/>
          <a:lstStyle/>
          <a:p>
            <a:r>
              <a:rPr lang="en-US" sz="2400" dirty="0"/>
              <a:t>In a nutshell: Replaying a single application trace</a:t>
            </a:r>
          </a:p>
        </p:txBody>
      </p:sp>
      <p:sp>
        <p:nvSpPr>
          <p:cNvPr id="3" name="Content Placeholder 2"/>
          <p:cNvSpPr>
            <a:spLocks noGrp="1"/>
          </p:cNvSpPr>
          <p:nvPr>
            <p:ph idx="1"/>
          </p:nvPr>
        </p:nvSpPr>
        <p:spPr>
          <a:xfrm>
            <a:off x="387426" y="780238"/>
            <a:ext cx="8372901" cy="3317082"/>
          </a:xfrm>
        </p:spPr>
        <p:txBody>
          <a:bodyPr/>
          <a:lstStyle/>
          <a:p>
            <a:pPr marL="0" indent="0">
              <a:buNone/>
            </a:pPr>
            <a:r>
              <a:rPr lang="en-US" dirty="0">
                <a:latin typeface="Courier New"/>
                <a:cs typeface="Courier New"/>
              </a:rPr>
              <a:t>./bin/model-net-</a:t>
            </a:r>
            <a:r>
              <a:rPr lang="en-US" dirty="0" err="1">
                <a:latin typeface="Courier New"/>
                <a:cs typeface="Courier New"/>
              </a:rPr>
              <a:t>mpi</a:t>
            </a:r>
            <a:r>
              <a:rPr lang="en-US" dirty="0">
                <a:latin typeface="Courier New"/>
                <a:cs typeface="Courier New"/>
              </a:rPr>
              <a:t>-replay --sync=1 --</a:t>
            </a:r>
            <a:r>
              <a:rPr lang="en-US" dirty="0" err="1">
                <a:latin typeface="Courier New"/>
                <a:cs typeface="Courier New"/>
              </a:rPr>
              <a:t>disable_compute</a:t>
            </a:r>
            <a:r>
              <a:rPr lang="en-US" dirty="0">
                <a:latin typeface="Courier New"/>
                <a:cs typeface="Courier New"/>
              </a:rPr>
              <a:t>=1 --</a:t>
            </a:r>
            <a:r>
              <a:rPr lang="en-US" dirty="0" err="1">
                <a:latin typeface="Courier New"/>
                <a:cs typeface="Courier New"/>
              </a:rPr>
              <a:t>workload_type</a:t>
            </a:r>
            <a:r>
              <a:rPr lang="en-US" dirty="0">
                <a:latin typeface="Courier New"/>
                <a:cs typeface="Courier New"/>
              </a:rPr>
              <a:t>="</a:t>
            </a:r>
            <a:r>
              <a:rPr lang="en-US" dirty="0" err="1">
                <a:latin typeface="Courier New"/>
                <a:cs typeface="Courier New"/>
              </a:rPr>
              <a:t>dumpi</a:t>
            </a:r>
            <a:r>
              <a:rPr lang="en-US" dirty="0">
                <a:latin typeface="Courier New"/>
                <a:cs typeface="Courier New"/>
              </a:rPr>
              <a:t>" --</a:t>
            </a:r>
            <a:r>
              <a:rPr lang="en-US" dirty="0" err="1">
                <a:latin typeface="Courier New"/>
                <a:cs typeface="Courier New"/>
              </a:rPr>
              <a:t>workload_file</a:t>
            </a:r>
            <a:r>
              <a:rPr lang="en-US" dirty="0">
                <a:latin typeface="Courier New"/>
                <a:cs typeface="Courier New"/>
              </a:rPr>
              <a:t>=dumpi-2014.03.03.14.55.50- --</a:t>
            </a:r>
            <a:r>
              <a:rPr lang="en-US" dirty="0" err="1">
                <a:latin typeface="Courier New"/>
                <a:cs typeface="Courier New"/>
              </a:rPr>
              <a:t>num_net_traces</a:t>
            </a:r>
            <a:r>
              <a:rPr lang="en-US" dirty="0">
                <a:latin typeface="Courier New"/>
                <a:cs typeface="Courier New"/>
              </a:rPr>
              <a:t>=1728 -- </a:t>
            </a:r>
            <a:r>
              <a:rPr lang="en-US" dirty="0" err="1">
                <a:latin typeface="Courier New"/>
                <a:cs typeface="Courier New"/>
              </a:rPr>
              <a:t>modelnet</a:t>
            </a:r>
            <a:r>
              <a:rPr lang="en-US" dirty="0">
                <a:latin typeface="Courier New"/>
                <a:cs typeface="Courier New"/>
              </a:rPr>
              <a:t>-test-dragonfly-</a:t>
            </a:r>
            <a:r>
              <a:rPr lang="en-US" dirty="0" err="1">
                <a:latin typeface="Courier New"/>
                <a:cs typeface="Courier New"/>
              </a:rPr>
              <a:t>edison.conf</a:t>
            </a:r>
            <a:r>
              <a:rPr lang="en-US" dirty="0">
                <a:latin typeface="Courier New"/>
                <a:cs typeface="Courier New"/>
              </a:rPr>
              <a:t> </a:t>
            </a:r>
            <a:endParaRPr lang="en-US" dirty="0"/>
          </a:p>
          <a:p>
            <a:r>
              <a:rPr lang="en-US" dirty="0"/>
              <a:t>Runtime options</a:t>
            </a:r>
          </a:p>
          <a:p>
            <a:pPr lvl="1"/>
            <a:r>
              <a:rPr lang="en-US" dirty="0"/>
              <a:t>--</a:t>
            </a:r>
            <a:r>
              <a:rPr lang="en-US" dirty="0" err="1"/>
              <a:t>workload_type</a:t>
            </a:r>
            <a:r>
              <a:rPr lang="en-US" dirty="0"/>
              <a:t>: “</a:t>
            </a:r>
            <a:r>
              <a:rPr lang="en-US" dirty="0" err="1"/>
              <a:t>dumpi</a:t>
            </a:r>
            <a:r>
              <a:rPr lang="en-US" dirty="0"/>
              <a:t>” or “online” for SWM</a:t>
            </a:r>
          </a:p>
          <a:p>
            <a:pPr lvl="1"/>
            <a:r>
              <a:rPr lang="en-US" i="1" dirty="0"/>
              <a:t>--</a:t>
            </a:r>
            <a:r>
              <a:rPr lang="en-US" i="1" dirty="0" err="1"/>
              <a:t>num_net_traces</a:t>
            </a:r>
            <a:r>
              <a:rPr lang="en-US" i="1" dirty="0"/>
              <a:t> : Number of input network traces</a:t>
            </a:r>
          </a:p>
          <a:p>
            <a:pPr lvl="1"/>
            <a:r>
              <a:rPr lang="en-US" i="1" dirty="0"/>
              <a:t>--</a:t>
            </a:r>
            <a:r>
              <a:rPr lang="en-US" i="1" dirty="0" err="1"/>
              <a:t>workload_file</a:t>
            </a:r>
            <a:r>
              <a:rPr lang="en-US" i="1" dirty="0"/>
              <a:t>: DUMPI trace file</a:t>
            </a:r>
          </a:p>
          <a:p>
            <a:pPr lvl="1"/>
            <a:r>
              <a:rPr lang="en-US" i="1" dirty="0"/>
              <a:t>Network configuration file: Any of the network files (number of simulated ranks &gt; number of ranks in trace)</a:t>
            </a:r>
          </a:p>
          <a:p>
            <a:pPr lvl="1"/>
            <a:r>
              <a:rPr lang="en-US" i="1" dirty="0"/>
              <a:t>--</a:t>
            </a:r>
            <a:r>
              <a:rPr lang="en-US" i="1" dirty="0" err="1"/>
              <a:t>lp-io-dir</a:t>
            </a:r>
            <a:r>
              <a:rPr lang="en-US" i="1" dirty="0"/>
              <a:t> (optional): Generates detailed network counters and statistics</a:t>
            </a:r>
          </a:p>
          <a:p>
            <a:pPr lvl="1"/>
            <a:r>
              <a:rPr lang="en-US" i="1" dirty="0"/>
              <a:t>--</a:t>
            </a:r>
            <a:r>
              <a:rPr lang="en-US" i="1" dirty="0" err="1"/>
              <a:t>lp</a:t>
            </a:r>
            <a:r>
              <a:rPr lang="en-US" i="1" dirty="0"/>
              <a:t>-</a:t>
            </a:r>
            <a:r>
              <a:rPr lang="en-US" i="1" dirty="0" err="1"/>
              <a:t>io</a:t>
            </a:r>
            <a:r>
              <a:rPr lang="en-US" i="1" dirty="0"/>
              <a:t>-use-suffix (optional): Generates a unique directory per run</a:t>
            </a:r>
          </a:p>
          <a:p>
            <a:pPr lvl="1"/>
            <a:r>
              <a:rPr lang="en-US" i="1" dirty="0"/>
              <a:t>--</a:t>
            </a:r>
            <a:r>
              <a:rPr lang="en-US" i="1" dirty="0" err="1"/>
              <a:t>disable_compute</a:t>
            </a:r>
            <a:r>
              <a:rPr lang="en-US" i="1" dirty="0"/>
              <a:t> (optional): disable any compute time between MPI events</a:t>
            </a:r>
          </a:p>
          <a:p>
            <a:pPr lvl="1"/>
            <a:r>
              <a:rPr lang="en-US" i="1" dirty="0"/>
              <a:t>--</a:t>
            </a:r>
            <a:r>
              <a:rPr lang="en-US" i="1" dirty="0" err="1"/>
              <a:t>workload_conf_file</a:t>
            </a:r>
            <a:r>
              <a:rPr lang="en-US" i="1" dirty="0"/>
              <a:t>: for SWM, specifies name of workload to be used</a:t>
            </a:r>
          </a:p>
          <a:p>
            <a:r>
              <a:rPr lang="en-US" dirty="0"/>
              <a:t>For running parallel simulations, use </a:t>
            </a:r>
            <a:r>
              <a:rPr lang="en-US" dirty="0" err="1"/>
              <a:t>mpirun</a:t>
            </a:r>
            <a:r>
              <a:rPr lang="en-US" dirty="0"/>
              <a:t> and –sync=3</a:t>
            </a:r>
          </a:p>
        </p:txBody>
      </p:sp>
      <p:sp>
        <p:nvSpPr>
          <p:cNvPr id="5" name="Slide Number Placeholder 4"/>
          <p:cNvSpPr>
            <a:spLocks noGrp="1"/>
          </p:cNvSpPr>
          <p:nvPr>
            <p:ph type="sldNum" sz="quarter" idx="13"/>
          </p:nvPr>
        </p:nvSpPr>
        <p:spPr/>
        <p:txBody>
          <a:bodyPr/>
          <a:lstStyle/>
          <a:p>
            <a:fld id="{AEFAAC5A-9C4F-4278-920D-DF2BAB595749}" type="slidenum">
              <a:rPr lang="en-US" smtClean="0"/>
              <a:pPr/>
              <a:t>69</a:t>
            </a:fld>
            <a:endParaRPr lang="en-US" dirty="0"/>
          </a:p>
        </p:txBody>
      </p:sp>
    </p:spTree>
    <p:extLst>
      <p:ext uri="{BB962C8B-B14F-4D97-AF65-F5344CB8AC3E}">
        <p14:creationId xmlns:p14="http://schemas.microsoft.com/office/powerpoint/2010/main" val="5530355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Introduction &amp; background</a:t>
            </a:r>
          </a:p>
        </p:txBody>
      </p:sp>
      <p:sp>
        <p:nvSpPr>
          <p:cNvPr id="2" name="Slide Number Placeholder 1"/>
          <p:cNvSpPr>
            <a:spLocks noGrp="1"/>
          </p:cNvSpPr>
          <p:nvPr>
            <p:ph type="sldNum" sz="quarter" idx="11"/>
          </p:nvPr>
        </p:nvSpPr>
        <p:spPr/>
        <p:txBody>
          <a:bodyPr/>
          <a:lstStyle/>
          <a:p>
            <a:fld id="{AEFAAC5A-9C4F-4278-920D-DF2BAB595749}" type="slidenum">
              <a:rPr lang="en-US" smtClean="0"/>
              <a:pPr/>
              <a:t>7</a:t>
            </a:fld>
            <a:endParaRPr lang="en-US" dirty="0"/>
          </a:p>
        </p:txBody>
      </p:sp>
    </p:spTree>
    <p:extLst>
      <p:ext uri="{BB962C8B-B14F-4D97-AF65-F5344CB8AC3E}">
        <p14:creationId xmlns:p14="http://schemas.microsoft.com/office/powerpoint/2010/main" val="966952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Simulating multiple jobs on the network</a:t>
            </a:r>
          </a:p>
        </p:txBody>
      </p:sp>
      <p:sp>
        <p:nvSpPr>
          <p:cNvPr id="2" name="Slide Number Placeholder 1"/>
          <p:cNvSpPr>
            <a:spLocks noGrp="1"/>
          </p:cNvSpPr>
          <p:nvPr>
            <p:ph type="sldNum" sz="quarter" idx="11"/>
          </p:nvPr>
        </p:nvSpPr>
        <p:spPr/>
        <p:txBody>
          <a:bodyPr/>
          <a:lstStyle/>
          <a:p>
            <a:fld id="{AEFAAC5A-9C4F-4278-920D-DF2BAB595749}" type="slidenum">
              <a:rPr lang="en-US" smtClean="0"/>
              <a:pPr/>
              <a:t>70</a:t>
            </a:fld>
            <a:endParaRPr lang="en-US" dirty="0"/>
          </a:p>
        </p:txBody>
      </p:sp>
    </p:spTree>
    <p:extLst>
      <p:ext uri="{BB962C8B-B14F-4D97-AF65-F5344CB8AC3E}">
        <p14:creationId xmlns:p14="http://schemas.microsoft.com/office/powerpoint/2010/main" val="7662885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Replaying multiple jobs</a:t>
            </a:r>
          </a:p>
        </p:txBody>
      </p:sp>
      <p:sp>
        <p:nvSpPr>
          <p:cNvPr id="3" name="Content Placeholder 2"/>
          <p:cNvSpPr>
            <a:spLocks noGrp="1"/>
          </p:cNvSpPr>
          <p:nvPr>
            <p:ph idx="1"/>
          </p:nvPr>
        </p:nvSpPr>
        <p:spPr>
          <a:xfrm>
            <a:off x="345561" y="1087313"/>
            <a:ext cx="8372901" cy="3317082"/>
          </a:xfrm>
        </p:spPr>
        <p:txBody>
          <a:bodyPr/>
          <a:lstStyle/>
          <a:p>
            <a:pPr marL="0" indent="0">
              <a:buNone/>
            </a:pPr>
            <a:r>
              <a:rPr lang="en-US" dirty="0">
                <a:latin typeface="Courier New"/>
                <a:cs typeface="Courier New"/>
              </a:rPr>
              <a:t>./</a:t>
            </a:r>
            <a:r>
              <a:rPr lang="en-US" dirty="0" err="1">
                <a:latin typeface="Courier New"/>
                <a:cs typeface="Courier New"/>
              </a:rPr>
              <a:t>src</a:t>
            </a:r>
            <a:r>
              <a:rPr lang="en-US" dirty="0">
                <a:latin typeface="Courier New"/>
                <a:cs typeface="Courier New"/>
              </a:rPr>
              <a:t>/network-workloads/model-net-</a:t>
            </a:r>
            <a:r>
              <a:rPr lang="en-US" dirty="0" err="1">
                <a:latin typeface="Courier New"/>
                <a:cs typeface="Courier New"/>
              </a:rPr>
              <a:t>mpi</a:t>
            </a:r>
            <a:r>
              <a:rPr lang="en-US" dirty="0">
                <a:latin typeface="Courier New"/>
                <a:cs typeface="Courier New"/>
              </a:rPr>
              <a:t>-replay --sync=1 --</a:t>
            </a:r>
            <a:r>
              <a:rPr lang="en-US" dirty="0" err="1">
                <a:latin typeface="Courier New"/>
                <a:cs typeface="Courier New"/>
              </a:rPr>
              <a:t>disable_compute</a:t>
            </a:r>
            <a:r>
              <a:rPr lang="en-US" dirty="0">
                <a:latin typeface="Courier New"/>
                <a:cs typeface="Courier New"/>
              </a:rPr>
              <a:t>=1 --</a:t>
            </a:r>
            <a:r>
              <a:rPr lang="en-US" dirty="0" err="1">
                <a:latin typeface="Courier New"/>
                <a:cs typeface="Courier New"/>
              </a:rPr>
              <a:t>workload_type</a:t>
            </a:r>
            <a:r>
              <a:rPr lang="en-US" dirty="0">
                <a:latin typeface="Courier New"/>
                <a:cs typeface="Courier New"/>
              </a:rPr>
              <a:t>="</a:t>
            </a:r>
            <a:r>
              <a:rPr lang="en-US" dirty="0" err="1">
                <a:latin typeface="Courier New"/>
                <a:cs typeface="Courier New"/>
              </a:rPr>
              <a:t>dumpi</a:t>
            </a:r>
            <a:r>
              <a:rPr lang="en-US" dirty="0">
                <a:latin typeface="Courier New"/>
                <a:cs typeface="Courier New"/>
              </a:rPr>
              <a:t>" --</a:t>
            </a:r>
            <a:r>
              <a:rPr lang="en-US" dirty="0" err="1">
                <a:latin typeface="Courier New"/>
                <a:cs typeface="Courier New"/>
              </a:rPr>
              <a:t>workload_conf_file</a:t>
            </a:r>
            <a:r>
              <a:rPr lang="en-US" dirty="0">
                <a:latin typeface="Courier New"/>
                <a:cs typeface="Courier New"/>
              </a:rPr>
              <a:t>=multiple-</a:t>
            </a:r>
            <a:r>
              <a:rPr lang="en-US" dirty="0" err="1">
                <a:latin typeface="Courier New"/>
                <a:cs typeface="Courier New"/>
              </a:rPr>
              <a:t>workloads.conf</a:t>
            </a:r>
            <a:r>
              <a:rPr lang="en-US" dirty="0">
                <a:latin typeface="Courier New"/>
                <a:cs typeface="Courier New"/>
              </a:rPr>
              <a:t> –</a:t>
            </a:r>
            <a:r>
              <a:rPr lang="en-US" dirty="0" err="1">
                <a:latin typeface="Courier New"/>
                <a:cs typeface="Courier New"/>
              </a:rPr>
              <a:t>alloc_fil</a:t>
            </a:r>
            <a:r>
              <a:rPr lang="en-US" dirty="0">
                <a:latin typeface="Courier New"/>
                <a:cs typeface="Courier New"/>
              </a:rPr>
              <a:t> -- </a:t>
            </a:r>
            <a:r>
              <a:rPr lang="en-US" dirty="0" err="1">
                <a:latin typeface="Courier New"/>
                <a:cs typeface="Courier New"/>
              </a:rPr>
              <a:t>modelnet</a:t>
            </a:r>
            <a:r>
              <a:rPr lang="en-US" dirty="0">
                <a:latin typeface="Courier New"/>
                <a:cs typeface="Courier New"/>
              </a:rPr>
              <a:t>-</a:t>
            </a:r>
            <a:r>
              <a:rPr lang="en-US" dirty="0" err="1">
                <a:latin typeface="Courier New"/>
                <a:cs typeface="Courier New"/>
              </a:rPr>
              <a:t>mpi</a:t>
            </a:r>
            <a:r>
              <a:rPr lang="en-US" dirty="0">
                <a:latin typeface="Courier New"/>
                <a:cs typeface="Courier New"/>
              </a:rPr>
              <a:t>-test-</a:t>
            </a:r>
            <a:r>
              <a:rPr lang="en-US" dirty="0" err="1">
                <a:latin typeface="Courier New"/>
                <a:cs typeface="Courier New"/>
              </a:rPr>
              <a:t>dragonfly.conf</a:t>
            </a:r>
            <a:r>
              <a:rPr lang="en-US" dirty="0">
                <a:latin typeface="Courier New"/>
                <a:cs typeface="Courier New"/>
              </a:rPr>
              <a:t> </a:t>
            </a:r>
          </a:p>
          <a:p>
            <a:endParaRPr lang="en-US" dirty="0"/>
          </a:p>
          <a:p>
            <a:r>
              <a:rPr lang="en-US" dirty="0"/>
              <a:t>For multiple jobs, two of the arguments are different:</a:t>
            </a:r>
          </a:p>
          <a:p>
            <a:pPr lvl="1"/>
            <a:r>
              <a:rPr lang="en-US" dirty="0" err="1"/>
              <a:t>Workload_file</a:t>
            </a:r>
            <a:r>
              <a:rPr lang="en-US" dirty="0"/>
              <a:t>: Has information on the </a:t>
            </a:r>
            <a:r>
              <a:rPr lang="en-US" dirty="0" err="1"/>
              <a:t>dumpi</a:t>
            </a:r>
            <a:r>
              <a:rPr lang="en-US" dirty="0"/>
              <a:t>/SWM traces for each application</a:t>
            </a:r>
          </a:p>
          <a:p>
            <a:pPr lvl="1"/>
            <a:r>
              <a:rPr lang="en-US" dirty="0" err="1"/>
              <a:t>Alloc_file</a:t>
            </a:r>
            <a:r>
              <a:rPr lang="en-US" dirty="0"/>
              <a:t>: List of simulated MPI ranks to be assigned to each job</a:t>
            </a:r>
          </a:p>
        </p:txBody>
      </p:sp>
      <p:sp>
        <p:nvSpPr>
          <p:cNvPr id="5" name="Slide Number Placeholder 4"/>
          <p:cNvSpPr>
            <a:spLocks noGrp="1"/>
          </p:cNvSpPr>
          <p:nvPr>
            <p:ph type="sldNum" sz="quarter" idx="13"/>
          </p:nvPr>
        </p:nvSpPr>
        <p:spPr/>
        <p:txBody>
          <a:bodyPr/>
          <a:lstStyle/>
          <a:p>
            <a:fld id="{AEFAAC5A-9C4F-4278-920D-DF2BAB595749}" type="slidenum">
              <a:rPr lang="en-US" smtClean="0"/>
              <a:pPr/>
              <a:t>71</a:t>
            </a:fld>
            <a:endParaRPr lang="en-US" dirty="0"/>
          </a:p>
        </p:txBody>
      </p:sp>
    </p:spTree>
    <p:extLst>
      <p:ext uri="{BB962C8B-B14F-4D97-AF65-F5344CB8AC3E}">
        <p14:creationId xmlns:p14="http://schemas.microsoft.com/office/powerpoint/2010/main" val="2117784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workload file</a:t>
            </a:r>
          </a:p>
        </p:txBody>
      </p:sp>
      <p:sp>
        <p:nvSpPr>
          <p:cNvPr id="5" name="Slide Number Placeholder 4"/>
          <p:cNvSpPr>
            <a:spLocks noGrp="1"/>
          </p:cNvSpPr>
          <p:nvPr>
            <p:ph type="sldNum" sz="quarter" idx="13"/>
          </p:nvPr>
        </p:nvSpPr>
        <p:spPr/>
        <p:txBody>
          <a:bodyPr/>
          <a:lstStyle/>
          <a:p>
            <a:fld id="{AEFAAC5A-9C4F-4278-920D-DF2BAB595749}" type="slidenum">
              <a:rPr lang="en-US" smtClean="0"/>
              <a:pPr/>
              <a:t>72</a:t>
            </a:fld>
            <a:endParaRPr lang="en-US" dirty="0"/>
          </a:p>
        </p:txBody>
      </p:sp>
      <p:pic>
        <p:nvPicPr>
          <p:cNvPr id="6" name="Picture 5" descr="Screen Shot 2017-07-06 at 3.33.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020" y="1108552"/>
            <a:ext cx="7632700" cy="939800"/>
          </a:xfrm>
          <a:prstGeom prst="rect">
            <a:avLst/>
          </a:prstGeom>
        </p:spPr>
      </p:pic>
      <p:sp>
        <p:nvSpPr>
          <p:cNvPr id="10" name="Content Placeholder 2"/>
          <p:cNvSpPr>
            <a:spLocks noGrp="1"/>
          </p:cNvSpPr>
          <p:nvPr>
            <p:ph idx="1"/>
          </p:nvPr>
        </p:nvSpPr>
        <p:spPr>
          <a:xfrm>
            <a:off x="544245" y="3448594"/>
            <a:ext cx="8369588" cy="1628503"/>
          </a:xfrm>
        </p:spPr>
        <p:txBody>
          <a:bodyPr/>
          <a:lstStyle/>
          <a:p>
            <a:r>
              <a:rPr lang="en-US" dirty="0"/>
              <a:t>Left column: Number of application ranks per job</a:t>
            </a:r>
          </a:p>
          <a:p>
            <a:r>
              <a:rPr lang="en-US" dirty="0"/>
              <a:t>Right column: Path and prefix of DUMPI traces for each job – or name of SWM</a:t>
            </a:r>
          </a:p>
          <a:p>
            <a:pPr lvl="1"/>
            <a:r>
              <a:rPr lang="en-US" dirty="0"/>
              <a:t>Combination SWM and </a:t>
            </a:r>
            <a:r>
              <a:rPr lang="en-US" dirty="0" err="1"/>
              <a:t>Dumpi</a:t>
            </a:r>
            <a:r>
              <a:rPr lang="en-US" dirty="0"/>
              <a:t> slated for future</a:t>
            </a:r>
          </a:p>
          <a:p>
            <a:pPr lvl="1"/>
            <a:r>
              <a:rPr lang="en-US" dirty="0"/>
              <a:t>Currently can only combine DUMPI+DUMPI/Synthetic and SWM+SWM/Synthetic</a:t>
            </a:r>
          </a:p>
        </p:txBody>
      </p:sp>
      <p:pic>
        <p:nvPicPr>
          <p:cNvPr id="3" name="Picture 2">
            <a:extLst>
              <a:ext uri="{FF2B5EF4-FFF2-40B4-BE49-F238E27FC236}">
                <a16:creationId xmlns:a16="http://schemas.microsoft.com/office/drawing/2014/main" id="{F10BEDB0-C44A-45DF-B333-65758A23307B}"/>
              </a:ext>
            </a:extLst>
          </p:cNvPr>
          <p:cNvPicPr>
            <a:picLocks noChangeAspect="1"/>
          </p:cNvPicPr>
          <p:nvPr/>
        </p:nvPicPr>
        <p:blipFill>
          <a:blip r:embed="rId3"/>
          <a:stretch>
            <a:fillRect/>
          </a:stretch>
        </p:blipFill>
        <p:spPr>
          <a:xfrm>
            <a:off x="587790" y="2332348"/>
            <a:ext cx="4506726" cy="896366"/>
          </a:xfrm>
          <a:prstGeom prst="rect">
            <a:avLst/>
          </a:prstGeom>
        </p:spPr>
      </p:pic>
    </p:spTree>
    <p:extLst>
      <p:ext uri="{BB962C8B-B14F-4D97-AF65-F5344CB8AC3E}">
        <p14:creationId xmlns:p14="http://schemas.microsoft.com/office/powerpoint/2010/main" val="12114706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job allocation file</a:t>
            </a:r>
          </a:p>
        </p:txBody>
      </p:sp>
      <p:sp>
        <p:nvSpPr>
          <p:cNvPr id="5" name="Slide Number Placeholder 4"/>
          <p:cNvSpPr>
            <a:spLocks noGrp="1"/>
          </p:cNvSpPr>
          <p:nvPr>
            <p:ph type="sldNum" sz="quarter" idx="13"/>
          </p:nvPr>
        </p:nvSpPr>
        <p:spPr/>
        <p:txBody>
          <a:bodyPr/>
          <a:lstStyle/>
          <a:p>
            <a:fld id="{AEFAAC5A-9C4F-4278-920D-DF2BAB595749}" type="slidenum">
              <a:rPr lang="en-US" smtClean="0"/>
              <a:pPr/>
              <a:t>73</a:t>
            </a:fld>
            <a:endParaRPr lang="en-US" dirty="0"/>
          </a:p>
        </p:txBody>
      </p:sp>
      <p:sp>
        <p:nvSpPr>
          <p:cNvPr id="10" name="Content Placeholder 2"/>
          <p:cNvSpPr>
            <a:spLocks noGrp="1"/>
          </p:cNvSpPr>
          <p:nvPr>
            <p:ph idx="1"/>
          </p:nvPr>
        </p:nvSpPr>
        <p:spPr>
          <a:xfrm>
            <a:off x="348877" y="1898280"/>
            <a:ext cx="8369588" cy="1780303"/>
          </a:xfrm>
        </p:spPr>
        <p:txBody>
          <a:bodyPr/>
          <a:lstStyle/>
          <a:p>
            <a:r>
              <a:rPr lang="en-US" dirty="0"/>
              <a:t>List of MPI ranks for each job</a:t>
            </a:r>
          </a:p>
          <a:p>
            <a:r>
              <a:rPr lang="en-US" dirty="0"/>
              <a:t>There is a job entry per line</a:t>
            </a:r>
          </a:p>
          <a:p>
            <a:r>
              <a:rPr lang="en-US" dirty="0"/>
              <a:t>Example at the top shows job placement being done in a linear scheme</a:t>
            </a:r>
          </a:p>
          <a:p>
            <a:r>
              <a:rPr lang="en-US" dirty="0"/>
              <a:t>Example below shows job placement in a random fashion (assumes one rank per node).</a:t>
            </a:r>
          </a:p>
        </p:txBody>
      </p:sp>
      <p:pic>
        <p:nvPicPr>
          <p:cNvPr id="4" name="Picture 3" descr="Screen Shot 2017-08-25 at 10.53.1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952501"/>
            <a:ext cx="8648700" cy="807090"/>
          </a:xfrm>
          <a:prstGeom prst="rect">
            <a:avLst/>
          </a:prstGeom>
        </p:spPr>
      </p:pic>
      <p:pic>
        <p:nvPicPr>
          <p:cNvPr id="6" name="Picture 5" descr="Screen Shot 2017-08-25 at 10.54.2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800" y="3530600"/>
            <a:ext cx="8813800" cy="1121419"/>
          </a:xfrm>
          <a:prstGeom prst="rect">
            <a:avLst/>
          </a:prstGeom>
        </p:spPr>
      </p:pic>
    </p:spTree>
    <p:extLst>
      <p:ext uri="{BB962C8B-B14F-4D97-AF65-F5344CB8AC3E}">
        <p14:creationId xmlns:p14="http://schemas.microsoft.com/office/powerpoint/2010/main" val="8952951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246" y="121093"/>
            <a:ext cx="8460031" cy="800131"/>
          </a:xfrm>
        </p:spPr>
        <p:txBody>
          <a:bodyPr/>
          <a:lstStyle/>
          <a:p>
            <a:r>
              <a:rPr lang="en-US" dirty="0"/>
              <a:t>Generating job allocations using different schemes</a:t>
            </a:r>
          </a:p>
        </p:txBody>
      </p:sp>
      <p:sp>
        <p:nvSpPr>
          <p:cNvPr id="3" name="Content Placeholder 2"/>
          <p:cNvSpPr>
            <a:spLocks noGrp="1"/>
          </p:cNvSpPr>
          <p:nvPr>
            <p:ph idx="1"/>
          </p:nvPr>
        </p:nvSpPr>
        <p:spPr>
          <a:xfrm>
            <a:off x="443246" y="1115229"/>
            <a:ext cx="8372901" cy="3317082"/>
          </a:xfrm>
        </p:spPr>
        <p:txBody>
          <a:bodyPr/>
          <a:lstStyle/>
          <a:p>
            <a:r>
              <a:rPr lang="en-US" dirty="0"/>
              <a:t>Multiple schemes to map jobs onto the network</a:t>
            </a:r>
          </a:p>
          <a:p>
            <a:pPr lvl="1"/>
            <a:r>
              <a:rPr lang="en-US" dirty="0"/>
              <a:t>Randomly selected nodes</a:t>
            </a:r>
          </a:p>
          <a:p>
            <a:pPr lvl="1"/>
            <a:r>
              <a:rPr lang="en-US" dirty="0"/>
              <a:t>Contiguous or linear</a:t>
            </a:r>
          </a:p>
          <a:p>
            <a:pPr lvl="1"/>
            <a:r>
              <a:rPr lang="en-US" dirty="0"/>
              <a:t>Randomly selected switches (ranks ordered on nodes attached to a switch)</a:t>
            </a:r>
          </a:p>
          <a:p>
            <a:pPr lvl="1"/>
            <a:r>
              <a:rPr lang="en-US" dirty="0"/>
              <a:t>Clustered placement</a:t>
            </a:r>
          </a:p>
          <a:p>
            <a:pPr lvl="1"/>
            <a:r>
              <a:rPr lang="en-US" dirty="0"/>
              <a:t>…</a:t>
            </a:r>
          </a:p>
          <a:p>
            <a:r>
              <a:rPr lang="en-US" dirty="0"/>
              <a:t>Scripts can be used to generate job allocation files with any of the above schemes</a:t>
            </a:r>
          </a:p>
          <a:p>
            <a:r>
              <a:rPr lang="en-US" dirty="0">
                <a:sym typeface="Wingdings"/>
              </a:rPr>
              <a:t>CODES keeps track of the job ID and provides it in simulation output</a:t>
            </a:r>
            <a:endParaRPr lang="en-US" dirty="0"/>
          </a:p>
          <a:p>
            <a:r>
              <a:rPr lang="en-US" dirty="0"/>
              <a:t>Some python scripts can be found in </a:t>
            </a:r>
            <a:r>
              <a:rPr lang="en-US" i="1" dirty="0"/>
              <a:t>scripts/</a:t>
            </a:r>
            <a:r>
              <a:rPr lang="en-US" i="1" dirty="0" err="1"/>
              <a:t>allocation_gen</a:t>
            </a:r>
            <a:endParaRPr lang="en-US" i="1"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74</a:t>
            </a:fld>
            <a:endParaRPr lang="en-US" dirty="0"/>
          </a:p>
        </p:txBody>
      </p:sp>
    </p:spTree>
    <p:extLst>
      <p:ext uri="{BB962C8B-B14F-4D97-AF65-F5344CB8AC3E}">
        <p14:creationId xmlns:p14="http://schemas.microsoft.com/office/powerpoint/2010/main" val="19554408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Session iii: storage models and synthetic traffic generation</a:t>
            </a:r>
          </a:p>
        </p:txBody>
      </p:sp>
      <p:sp>
        <p:nvSpPr>
          <p:cNvPr id="2" name="Slide Number Placeholder 1"/>
          <p:cNvSpPr>
            <a:spLocks noGrp="1"/>
          </p:cNvSpPr>
          <p:nvPr>
            <p:ph type="sldNum" sz="quarter" idx="11"/>
          </p:nvPr>
        </p:nvSpPr>
        <p:spPr/>
        <p:txBody>
          <a:bodyPr/>
          <a:lstStyle/>
          <a:p>
            <a:fld id="{AEFAAC5A-9C4F-4278-920D-DF2BAB595749}" type="slidenum">
              <a:rPr lang="en-US" smtClean="0"/>
              <a:pPr/>
              <a:t>75</a:t>
            </a:fld>
            <a:endParaRPr lang="en-US" dirty="0"/>
          </a:p>
        </p:txBody>
      </p:sp>
    </p:spTree>
    <p:extLst>
      <p:ext uri="{BB962C8B-B14F-4D97-AF65-F5344CB8AC3E}">
        <p14:creationId xmlns:p14="http://schemas.microsoft.com/office/powerpoint/2010/main" val="25177322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931" y="0"/>
            <a:ext cx="8372901" cy="621711"/>
          </a:xfrm>
        </p:spPr>
        <p:txBody>
          <a:bodyPr/>
          <a:lstStyle/>
          <a:p>
            <a:r>
              <a:rPr lang="en-US" dirty="0"/>
              <a:t>Goals of the session</a:t>
            </a:r>
          </a:p>
        </p:txBody>
      </p:sp>
      <p:sp>
        <p:nvSpPr>
          <p:cNvPr id="3" name="Content Placeholder 2"/>
          <p:cNvSpPr>
            <a:spLocks noGrp="1"/>
          </p:cNvSpPr>
          <p:nvPr>
            <p:ph idx="1"/>
          </p:nvPr>
        </p:nvSpPr>
        <p:spPr>
          <a:xfrm>
            <a:off x="652571" y="1144552"/>
            <a:ext cx="6659838" cy="3622751"/>
          </a:xfrm>
        </p:spPr>
        <p:txBody>
          <a:bodyPr/>
          <a:lstStyle/>
          <a:p>
            <a:r>
              <a:rPr lang="en-US" dirty="0">
                <a:cs typeface="Century Gothic"/>
              </a:rPr>
              <a:t>How to do storage placement on networks?</a:t>
            </a:r>
          </a:p>
          <a:p>
            <a:r>
              <a:rPr lang="en-US" dirty="0">
                <a:cs typeface="Century Gothic"/>
              </a:rPr>
              <a:t>How to generate background network traffic?</a:t>
            </a:r>
          </a:p>
          <a:p>
            <a:r>
              <a:rPr lang="en-US" dirty="0">
                <a:cs typeface="Century Gothic"/>
              </a:rPr>
              <a:t>Using model-net API</a:t>
            </a:r>
          </a:p>
          <a:p>
            <a:r>
              <a:rPr lang="en-US" dirty="0">
                <a:cs typeface="Century Gothic"/>
              </a:rPr>
              <a:t>PDES and Networks Internal</a:t>
            </a:r>
          </a:p>
          <a:p>
            <a:r>
              <a:rPr lang="en-US" dirty="0">
                <a:cs typeface="Century Gothic"/>
              </a:rPr>
              <a:t>Continue with hands on exercises </a:t>
            </a:r>
          </a:p>
        </p:txBody>
      </p:sp>
      <p:sp>
        <p:nvSpPr>
          <p:cNvPr id="5" name="Slide Number Placeholder 4"/>
          <p:cNvSpPr>
            <a:spLocks noGrp="1"/>
          </p:cNvSpPr>
          <p:nvPr>
            <p:ph type="sldNum" sz="quarter" idx="13"/>
          </p:nvPr>
        </p:nvSpPr>
        <p:spPr/>
        <p:txBody>
          <a:bodyPr/>
          <a:lstStyle/>
          <a:p>
            <a:fld id="{AEFAAC5A-9C4F-4278-920D-DF2BAB595749}" type="slidenum">
              <a:rPr lang="en-US" smtClean="0"/>
              <a:pPr/>
              <a:t>76</a:t>
            </a:fld>
            <a:endParaRPr lang="en-US" dirty="0"/>
          </a:p>
        </p:txBody>
      </p:sp>
      <p:sp>
        <p:nvSpPr>
          <p:cNvPr id="6" name="Text Placeholder 3"/>
          <p:cNvSpPr>
            <a:spLocks noGrp="1"/>
          </p:cNvSpPr>
          <p:nvPr>
            <p:ph type="body" sz="quarter" idx="12"/>
          </p:nvPr>
        </p:nvSpPr>
        <p:spPr>
          <a:xfrm>
            <a:off x="540931" y="633048"/>
            <a:ext cx="8372901" cy="374786"/>
          </a:xfrm>
        </p:spPr>
        <p:txBody>
          <a:bodyPr/>
          <a:lstStyle/>
          <a:p>
            <a:endParaRPr lang="en-US" dirty="0"/>
          </a:p>
        </p:txBody>
      </p:sp>
    </p:spTree>
    <p:extLst>
      <p:ext uri="{BB962C8B-B14F-4D97-AF65-F5344CB8AC3E}">
        <p14:creationId xmlns:p14="http://schemas.microsoft.com/office/powerpoint/2010/main" val="35808516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Storage placement on interconnects</a:t>
            </a:r>
          </a:p>
        </p:txBody>
      </p:sp>
      <p:sp>
        <p:nvSpPr>
          <p:cNvPr id="2" name="Slide Number Placeholder 1"/>
          <p:cNvSpPr>
            <a:spLocks noGrp="1"/>
          </p:cNvSpPr>
          <p:nvPr>
            <p:ph type="sldNum" sz="quarter" idx="11"/>
          </p:nvPr>
        </p:nvSpPr>
        <p:spPr/>
        <p:txBody>
          <a:bodyPr/>
          <a:lstStyle/>
          <a:p>
            <a:fld id="{AEFAAC5A-9C4F-4278-920D-DF2BAB595749}" type="slidenum">
              <a:rPr lang="en-US" smtClean="0"/>
              <a:pPr/>
              <a:t>77</a:t>
            </a:fld>
            <a:endParaRPr lang="en-US" dirty="0"/>
          </a:p>
        </p:txBody>
      </p:sp>
    </p:spTree>
    <p:extLst>
      <p:ext uri="{BB962C8B-B14F-4D97-AF65-F5344CB8AC3E}">
        <p14:creationId xmlns:p14="http://schemas.microsoft.com/office/powerpoint/2010/main" val="16434499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01" y="104378"/>
            <a:ext cx="8372901" cy="621711"/>
          </a:xfrm>
        </p:spPr>
        <p:txBody>
          <a:bodyPr/>
          <a:lstStyle/>
          <a:p>
            <a:r>
              <a:rPr lang="en-US" dirty="0"/>
              <a:t>Storage placement on </a:t>
            </a:r>
            <a:r>
              <a:rPr lang="en-US" dirty="0" err="1"/>
              <a:t>hpc</a:t>
            </a:r>
            <a:r>
              <a:rPr lang="en-US" dirty="0"/>
              <a:t> systems</a:t>
            </a:r>
          </a:p>
        </p:txBody>
      </p:sp>
      <p:sp>
        <p:nvSpPr>
          <p:cNvPr id="5" name="Slide Number Placeholder 4"/>
          <p:cNvSpPr>
            <a:spLocks noGrp="1"/>
          </p:cNvSpPr>
          <p:nvPr>
            <p:ph type="sldNum" sz="quarter" idx="13"/>
          </p:nvPr>
        </p:nvSpPr>
        <p:spPr/>
        <p:txBody>
          <a:bodyPr/>
          <a:lstStyle/>
          <a:p>
            <a:fld id="{AEFAAC5A-9C4F-4278-920D-DF2BAB595749}" type="slidenum">
              <a:rPr lang="en-US" smtClean="0"/>
              <a:pPr/>
              <a:t>78</a:t>
            </a:fld>
            <a:endParaRPr lang="en-US" dirty="0"/>
          </a:p>
        </p:txBody>
      </p:sp>
      <p:pic>
        <p:nvPicPr>
          <p:cNvPr id="6" name="Picture 5"/>
          <p:cNvPicPr>
            <a:picLocks noChangeAspect="1"/>
          </p:cNvPicPr>
          <p:nvPr/>
        </p:nvPicPr>
        <p:blipFill>
          <a:blip r:embed="rId2"/>
          <a:stretch>
            <a:fillRect/>
          </a:stretch>
        </p:blipFill>
        <p:spPr>
          <a:xfrm>
            <a:off x="1435100" y="508000"/>
            <a:ext cx="6324600" cy="2313878"/>
          </a:xfrm>
          <a:prstGeom prst="rect">
            <a:avLst/>
          </a:prstGeom>
        </p:spPr>
      </p:pic>
      <p:pic>
        <p:nvPicPr>
          <p:cNvPr id="7" name="Picture 6" descr="DflyCori.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879" y="3014513"/>
            <a:ext cx="6270522" cy="1544787"/>
          </a:xfrm>
          <a:prstGeom prst="rect">
            <a:avLst/>
          </a:prstGeom>
        </p:spPr>
      </p:pic>
      <p:sp>
        <p:nvSpPr>
          <p:cNvPr id="8" name="TextBox 7"/>
          <p:cNvSpPr txBox="1"/>
          <p:nvPr/>
        </p:nvSpPr>
        <p:spPr>
          <a:xfrm>
            <a:off x="520700" y="4648200"/>
            <a:ext cx="8115300" cy="276999"/>
          </a:xfrm>
          <a:prstGeom prst="rect">
            <a:avLst/>
          </a:prstGeom>
          <a:noFill/>
        </p:spPr>
        <p:txBody>
          <a:bodyPr wrap="square" rtlCol="0">
            <a:spAutoFit/>
          </a:bodyPr>
          <a:lstStyle/>
          <a:p>
            <a:r>
              <a:rPr lang="en-US" sz="1200" dirty="0"/>
              <a:t>* Image credit: On the role of burst buffers in Leadership class storage system by N. Liu et al. in MSST 2012</a:t>
            </a:r>
          </a:p>
        </p:txBody>
      </p:sp>
      <p:sp>
        <p:nvSpPr>
          <p:cNvPr id="10" name="TextBox 9"/>
          <p:cNvSpPr txBox="1"/>
          <p:nvPr/>
        </p:nvSpPr>
        <p:spPr>
          <a:xfrm>
            <a:off x="7150100" y="1231900"/>
            <a:ext cx="1663700" cy="646331"/>
          </a:xfrm>
          <a:prstGeom prst="rect">
            <a:avLst/>
          </a:prstGeom>
          <a:noFill/>
        </p:spPr>
        <p:txBody>
          <a:bodyPr wrap="square" rtlCol="0">
            <a:spAutoFit/>
          </a:bodyPr>
          <a:lstStyle/>
          <a:p>
            <a:r>
              <a:rPr lang="en-US" sz="1200" b="1" dirty="0"/>
              <a:t>Example burst buffer placement on a Blue Gene system</a:t>
            </a:r>
          </a:p>
        </p:txBody>
      </p:sp>
      <p:sp>
        <p:nvSpPr>
          <p:cNvPr id="11" name="TextBox 10"/>
          <p:cNvSpPr txBox="1"/>
          <p:nvPr/>
        </p:nvSpPr>
        <p:spPr>
          <a:xfrm>
            <a:off x="7366000" y="3276600"/>
            <a:ext cx="1663700" cy="646331"/>
          </a:xfrm>
          <a:prstGeom prst="rect">
            <a:avLst/>
          </a:prstGeom>
          <a:noFill/>
        </p:spPr>
        <p:txBody>
          <a:bodyPr wrap="square" rtlCol="0">
            <a:spAutoFit/>
          </a:bodyPr>
          <a:lstStyle/>
          <a:p>
            <a:r>
              <a:rPr lang="en-US" sz="1200" b="1" dirty="0"/>
              <a:t>Example burst buffer placement on a dragonfly system</a:t>
            </a:r>
          </a:p>
        </p:txBody>
      </p:sp>
    </p:spTree>
    <p:extLst>
      <p:ext uri="{BB962C8B-B14F-4D97-AF65-F5344CB8AC3E}">
        <p14:creationId xmlns:p14="http://schemas.microsoft.com/office/powerpoint/2010/main" val="17791941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burst buffer with codes</a:t>
            </a:r>
          </a:p>
        </p:txBody>
      </p:sp>
      <p:sp>
        <p:nvSpPr>
          <p:cNvPr id="3" name="Content Placeholder 2"/>
          <p:cNvSpPr>
            <a:spLocks noGrp="1"/>
          </p:cNvSpPr>
          <p:nvPr>
            <p:ph idx="1"/>
          </p:nvPr>
        </p:nvSpPr>
        <p:spPr>
          <a:xfrm>
            <a:off x="436034" y="1598846"/>
            <a:ext cx="8372901" cy="3317082"/>
          </a:xfrm>
        </p:spPr>
        <p:txBody>
          <a:bodyPr/>
          <a:lstStyle/>
          <a:p>
            <a:r>
              <a:rPr lang="en-US" dirty="0"/>
              <a:t>General purpose model for read and write operations</a:t>
            </a:r>
          </a:p>
          <a:p>
            <a:r>
              <a:rPr lang="en-US" dirty="0"/>
              <a:t>Concurrent, pipelined RDMA requests</a:t>
            </a:r>
          </a:p>
          <a:p>
            <a:r>
              <a:rPr lang="en-US" dirty="0"/>
              <a:t>Comprises of the following:</a:t>
            </a:r>
          </a:p>
          <a:p>
            <a:pPr lvl="1"/>
            <a:r>
              <a:rPr lang="en-US" dirty="0"/>
              <a:t>a storage manager</a:t>
            </a:r>
          </a:p>
          <a:p>
            <a:pPr lvl="1"/>
            <a:r>
              <a:rPr lang="en-US" dirty="0"/>
              <a:t>a disk/local storage model</a:t>
            </a:r>
          </a:p>
          <a:p>
            <a:pPr lvl="1"/>
            <a:r>
              <a:rPr lang="en-US" dirty="0"/>
              <a:t>A resource tracker </a:t>
            </a:r>
          </a:p>
          <a:p>
            <a:r>
              <a:rPr lang="en-US" dirty="0"/>
              <a:t>Placement of storage over the network can be modified using the network </a:t>
            </a:r>
            <a:r>
              <a:rPr lang="en-US" dirty="0" err="1"/>
              <a:t>config</a:t>
            </a:r>
            <a:r>
              <a:rPr lang="en-US" dirty="0"/>
              <a:t> file</a:t>
            </a:r>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79</a:t>
            </a:fld>
            <a:endParaRPr lang="en-US" dirty="0"/>
          </a:p>
        </p:txBody>
      </p:sp>
    </p:spTree>
    <p:extLst>
      <p:ext uri="{BB962C8B-B14F-4D97-AF65-F5344CB8AC3E}">
        <p14:creationId xmlns:p14="http://schemas.microsoft.com/office/powerpoint/2010/main" val="1172242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blocks of </a:t>
            </a:r>
            <a:r>
              <a:rPr lang="en-US" dirty="0" err="1"/>
              <a:t>hpc</a:t>
            </a:r>
            <a:r>
              <a:rPr lang="en-US" dirty="0"/>
              <a:t> interconnects</a:t>
            </a:r>
          </a:p>
        </p:txBody>
      </p:sp>
      <p:sp>
        <p:nvSpPr>
          <p:cNvPr id="3" name="Content Placeholder 2"/>
          <p:cNvSpPr>
            <a:spLocks noGrp="1"/>
          </p:cNvSpPr>
          <p:nvPr>
            <p:ph idx="1"/>
          </p:nvPr>
        </p:nvSpPr>
        <p:spPr>
          <a:xfrm>
            <a:off x="431801" y="1459146"/>
            <a:ext cx="8521699" cy="3317082"/>
          </a:xfrm>
        </p:spPr>
        <p:txBody>
          <a:bodyPr/>
          <a:lstStyle/>
          <a:p>
            <a:r>
              <a:rPr lang="en-US" b="1" dirty="0"/>
              <a:t>HPC performance is sensitive to the interconnect latency </a:t>
            </a:r>
          </a:p>
          <a:p>
            <a:r>
              <a:rPr lang="en-US" b="1" dirty="0"/>
              <a:t>Interconnects are custom built to achieve maximum throughput</a:t>
            </a:r>
          </a:p>
          <a:p>
            <a:r>
              <a:rPr lang="en-US" b="1" dirty="0"/>
              <a:t>Basic Components:</a:t>
            </a:r>
          </a:p>
          <a:p>
            <a:pPr lvl="1"/>
            <a:r>
              <a:rPr lang="en-US" b="1" dirty="0"/>
              <a:t>Network topology: </a:t>
            </a:r>
            <a:r>
              <a:rPr lang="en-US" dirty="0"/>
              <a:t>Arrangement of network nodes and links to maximize performance. </a:t>
            </a:r>
          </a:p>
          <a:p>
            <a:pPr lvl="1"/>
            <a:r>
              <a:rPr lang="en-US" b="1" dirty="0"/>
              <a:t>Routing: </a:t>
            </a:r>
            <a:r>
              <a:rPr lang="en-US" dirty="0"/>
              <a:t>The protocol using which a packet selects its next destination. Depends on the underlying network topology. </a:t>
            </a:r>
            <a:endParaRPr lang="en-US" b="1" dirty="0"/>
          </a:p>
          <a:p>
            <a:pPr lvl="1"/>
            <a:r>
              <a:rPr lang="en-US" b="1" dirty="0"/>
              <a:t>Flow control: </a:t>
            </a:r>
            <a:r>
              <a:rPr lang="en-US" dirty="0"/>
              <a:t>Allocating network links and buffers to packets as they traverse through the network. Usually independent of the underlying topology and routing protocols. </a:t>
            </a:r>
            <a:endParaRPr lang="en-US" b="1" dirty="0"/>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8</a:t>
            </a:fld>
            <a:endParaRPr lang="en-US" dirty="0"/>
          </a:p>
        </p:txBody>
      </p:sp>
    </p:spTree>
    <p:extLst>
      <p:ext uri="{BB962C8B-B14F-4D97-AF65-F5344CB8AC3E}">
        <p14:creationId xmlns:p14="http://schemas.microsoft.com/office/powerpoint/2010/main" val="38737717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Protocol for write operations</a:t>
            </a:r>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80</a:t>
            </a:fld>
            <a:endParaRPr lang="en-US" dirty="0"/>
          </a:p>
        </p:txBody>
      </p:sp>
      <p:pic>
        <p:nvPicPr>
          <p:cNvPr id="6" name="Picture 5" descr="bb-model-fig.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300" y="1437216"/>
            <a:ext cx="8534400" cy="2501900"/>
          </a:xfrm>
          <a:prstGeom prst="rect">
            <a:avLst/>
          </a:prstGeom>
        </p:spPr>
      </p:pic>
    </p:spTree>
    <p:extLst>
      <p:ext uri="{BB962C8B-B14F-4D97-AF65-F5344CB8AC3E}">
        <p14:creationId xmlns:p14="http://schemas.microsoft.com/office/powerpoint/2010/main" val="9910563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the storage model</a:t>
            </a:r>
          </a:p>
        </p:txBody>
      </p:sp>
      <p:sp>
        <p:nvSpPr>
          <p:cNvPr id="3" name="Content Placeholder 2"/>
          <p:cNvSpPr>
            <a:spLocks noGrp="1"/>
          </p:cNvSpPr>
          <p:nvPr>
            <p:ph idx="1"/>
          </p:nvPr>
        </p:nvSpPr>
        <p:spPr>
          <a:xfrm>
            <a:off x="457201" y="1556513"/>
            <a:ext cx="8372901" cy="3317082"/>
          </a:xfrm>
        </p:spPr>
        <p:txBody>
          <a:bodyPr/>
          <a:lstStyle/>
          <a:p>
            <a:r>
              <a:rPr lang="en-US" dirty="0" err="1">
                <a:latin typeface="Courier"/>
                <a:cs typeface="Courier"/>
              </a:rPr>
              <a:t>codes_store_init_req</a:t>
            </a:r>
            <a:r>
              <a:rPr lang="en-US" dirty="0">
                <a:latin typeface="Courier"/>
                <a:cs typeface="Courier"/>
              </a:rPr>
              <a:t> (</a:t>
            </a:r>
            <a:r>
              <a:rPr lang="en-US" dirty="0" err="1">
                <a:latin typeface="Courier"/>
                <a:cs typeface="Courier"/>
              </a:rPr>
              <a:t>is_write</a:t>
            </a:r>
            <a:r>
              <a:rPr lang="en-US" dirty="0">
                <a:latin typeface="Courier"/>
                <a:cs typeface="Courier"/>
              </a:rPr>
              <a:t>, priority, </a:t>
            </a:r>
            <a:r>
              <a:rPr lang="en-US" dirty="0" err="1">
                <a:latin typeface="Courier"/>
                <a:cs typeface="Courier"/>
              </a:rPr>
              <a:t>obj_id</a:t>
            </a:r>
            <a:r>
              <a:rPr lang="en-US" dirty="0">
                <a:latin typeface="Courier"/>
                <a:cs typeface="Courier"/>
              </a:rPr>
              <a:t>, </a:t>
            </a:r>
            <a:r>
              <a:rPr lang="en-US" dirty="0" err="1">
                <a:latin typeface="Courier"/>
                <a:cs typeface="Courier"/>
              </a:rPr>
              <a:t>xfer_offset</a:t>
            </a:r>
            <a:r>
              <a:rPr lang="en-US" dirty="0">
                <a:latin typeface="Courier"/>
                <a:cs typeface="Courier"/>
              </a:rPr>
              <a:t>, </a:t>
            </a:r>
            <a:r>
              <a:rPr lang="en-US" dirty="0" err="1">
                <a:latin typeface="Courier"/>
                <a:cs typeface="Courier"/>
              </a:rPr>
              <a:t>xfer_size</a:t>
            </a:r>
            <a:r>
              <a:rPr lang="en-US" dirty="0">
                <a:latin typeface="Courier"/>
                <a:cs typeface="Courier"/>
              </a:rPr>
              <a:t>, </a:t>
            </a:r>
            <a:r>
              <a:rPr lang="en-US" dirty="0" err="1">
                <a:latin typeface="Courier"/>
                <a:cs typeface="Courier"/>
              </a:rPr>
              <a:t>codes_req</a:t>
            </a:r>
            <a:r>
              <a:rPr lang="en-US" dirty="0">
                <a:latin typeface="Courier"/>
                <a:cs typeface="Courier"/>
              </a:rPr>
              <a:t>) </a:t>
            </a:r>
            <a:r>
              <a:rPr lang="en-US" dirty="0">
                <a:latin typeface="Courier"/>
                <a:cs typeface="Courier"/>
                <a:sym typeface="Wingdings"/>
              </a:rPr>
              <a:t> </a:t>
            </a:r>
            <a:r>
              <a:rPr lang="en-US" dirty="0">
                <a:latin typeface="+mj-lt"/>
                <a:cs typeface="Courier"/>
                <a:sym typeface="Wingdings"/>
              </a:rPr>
              <a:t>For initializing the request</a:t>
            </a:r>
            <a:endParaRPr lang="en-US" dirty="0">
              <a:latin typeface="+mj-lt"/>
              <a:cs typeface="Courier"/>
            </a:endParaRPr>
          </a:p>
          <a:p>
            <a:r>
              <a:rPr lang="en-US" dirty="0" err="1">
                <a:latin typeface="Courier"/>
                <a:cs typeface="Courier"/>
              </a:rPr>
              <a:t>codes_store_send_req</a:t>
            </a:r>
            <a:r>
              <a:rPr lang="en-US" dirty="0">
                <a:latin typeface="Courier"/>
                <a:cs typeface="Courier"/>
              </a:rPr>
              <a:t>(</a:t>
            </a:r>
            <a:r>
              <a:rPr lang="en-US" dirty="0" err="1">
                <a:latin typeface="Courier"/>
                <a:cs typeface="Courier"/>
              </a:rPr>
              <a:t>codes_req</a:t>
            </a:r>
            <a:r>
              <a:rPr lang="en-US" dirty="0">
                <a:latin typeface="Courier"/>
                <a:cs typeface="Courier"/>
              </a:rPr>
              <a:t>, </a:t>
            </a:r>
            <a:r>
              <a:rPr lang="en-US" dirty="0" err="1">
                <a:latin typeface="Courier"/>
                <a:cs typeface="Courier"/>
              </a:rPr>
              <a:t>dest_id</a:t>
            </a:r>
            <a:r>
              <a:rPr lang="en-US" dirty="0">
                <a:latin typeface="Courier"/>
                <a:cs typeface="Courier"/>
              </a:rPr>
              <a:t>, sender, </a:t>
            </a:r>
            <a:r>
              <a:rPr lang="en-US" dirty="0" err="1">
                <a:latin typeface="Courier"/>
                <a:cs typeface="Courier"/>
              </a:rPr>
              <a:t>network_id</a:t>
            </a:r>
            <a:r>
              <a:rPr lang="en-US" dirty="0">
                <a:latin typeface="Courier"/>
                <a:cs typeface="Courier"/>
              </a:rPr>
              <a:t>, </a:t>
            </a:r>
            <a:r>
              <a:rPr lang="en-US" dirty="0" err="1">
                <a:latin typeface="Courier"/>
                <a:cs typeface="Courier"/>
              </a:rPr>
              <a:t>mapping_context</a:t>
            </a:r>
            <a:r>
              <a:rPr lang="en-US" dirty="0">
                <a:latin typeface="Courier"/>
                <a:cs typeface="Courier"/>
              </a:rPr>
              <a:t>, ..) </a:t>
            </a:r>
            <a:r>
              <a:rPr lang="en-US" dirty="0">
                <a:latin typeface="Courier"/>
                <a:cs typeface="Courier"/>
                <a:sym typeface="Wingdings"/>
              </a:rPr>
              <a:t> </a:t>
            </a:r>
            <a:r>
              <a:rPr lang="en-US" dirty="0">
                <a:latin typeface="+mj-lt"/>
                <a:cs typeface="Courier"/>
                <a:sym typeface="Wingdings"/>
              </a:rPr>
              <a:t>For sending the request</a:t>
            </a:r>
            <a:endParaRPr lang="en-US" dirty="0">
              <a:latin typeface="+mj-lt"/>
              <a:cs typeface="Courier"/>
            </a:endParaRPr>
          </a:p>
          <a:p>
            <a:r>
              <a:rPr lang="en-US" dirty="0" err="1">
                <a:latin typeface="Courier"/>
                <a:cs typeface="Courier"/>
              </a:rPr>
              <a:t>codes_store_send_req_rc</a:t>
            </a:r>
            <a:r>
              <a:rPr lang="en-US" dirty="0">
                <a:latin typeface="Courier"/>
                <a:cs typeface="Courier"/>
              </a:rPr>
              <a:t> </a:t>
            </a:r>
            <a:r>
              <a:rPr lang="en-US" dirty="0">
                <a:latin typeface="Courier"/>
                <a:cs typeface="Courier"/>
                <a:sym typeface="Wingdings"/>
              </a:rPr>
              <a:t> </a:t>
            </a:r>
            <a:r>
              <a:rPr lang="en-US" dirty="0">
                <a:latin typeface="+mj-lt"/>
                <a:cs typeface="Courier"/>
                <a:sym typeface="Wingdings"/>
              </a:rPr>
              <a:t>For reverse computation</a:t>
            </a:r>
          </a:p>
          <a:p>
            <a:endParaRPr lang="en-US" dirty="0">
              <a:latin typeface="+mj-lt"/>
              <a:cs typeface="Courier"/>
              <a:sym typeface="Wingdings"/>
            </a:endParaRPr>
          </a:p>
          <a:p>
            <a:r>
              <a:rPr lang="en-US" dirty="0">
                <a:latin typeface="+mj-lt"/>
                <a:cs typeface="Courier"/>
                <a:sym typeface="Wingdings"/>
              </a:rPr>
              <a:t>Repo available </a:t>
            </a:r>
            <a:r>
              <a:rPr lang="en-US" dirty="0" err="1">
                <a:latin typeface="+mj-lt"/>
                <a:cs typeface="Courier"/>
                <a:sym typeface="Wingdings"/>
              </a:rPr>
              <a:t>at:</a:t>
            </a:r>
            <a:r>
              <a:rPr lang="en-US" dirty="0" err="1">
                <a:latin typeface="Courier"/>
                <a:cs typeface="Courier"/>
                <a:hlinkClick r:id="rId2"/>
              </a:rPr>
              <a:t>https</a:t>
            </a:r>
            <a:r>
              <a:rPr lang="en-US" dirty="0">
                <a:latin typeface="Courier"/>
                <a:cs typeface="Courier"/>
                <a:hlinkClick r:id="rId2"/>
              </a:rPr>
              <a:t>://xgitlab.cels.anl.gov/codes/codes-storage-server</a:t>
            </a:r>
            <a:endParaRPr lang="en-US" dirty="0">
              <a:latin typeface="Courier"/>
              <a:cs typeface="Courier"/>
            </a:endParaRPr>
          </a:p>
          <a:p>
            <a:pPr marL="0" indent="0">
              <a:buNone/>
            </a:pPr>
            <a:endParaRPr lang="en-US" dirty="0">
              <a:latin typeface="Courier"/>
              <a:cs typeface="Courier"/>
            </a:endParaRPr>
          </a:p>
          <a:p>
            <a:endParaRPr lang="en-US" dirty="0">
              <a:latin typeface="Courier"/>
              <a:cs typeface="Courier"/>
            </a:endParaRPr>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81</a:t>
            </a:fld>
            <a:endParaRPr lang="en-US" dirty="0"/>
          </a:p>
        </p:txBody>
      </p:sp>
    </p:spTree>
    <p:extLst>
      <p:ext uri="{BB962C8B-B14F-4D97-AF65-F5344CB8AC3E}">
        <p14:creationId xmlns:p14="http://schemas.microsoft.com/office/powerpoint/2010/main" val="3730104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storage over the network</a:t>
            </a:r>
          </a:p>
        </p:txBody>
      </p:sp>
      <p:sp>
        <p:nvSpPr>
          <p:cNvPr id="5" name="Slide Number Placeholder 4"/>
          <p:cNvSpPr>
            <a:spLocks noGrp="1"/>
          </p:cNvSpPr>
          <p:nvPr>
            <p:ph type="sldNum" sz="quarter" idx="13"/>
          </p:nvPr>
        </p:nvSpPr>
        <p:spPr/>
        <p:txBody>
          <a:bodyPr/>
          <a:lstStyle/>
          <a:p>
            <a:fld id="{AEFAAC5A-9C4F-4278-920D-DF2BAB595749}" type="slidenum">
              <a:rPr lang="en-US" smtClean="0"/>
              <a:pPr/>
              <a:t>82</a:t>
            </a:fld>
            <a:endParaRPr lang="en-US" dirty="0"/>
          </a:p>
        </p:txBody>
      </p:sp>
      <p:pic>
        <p:nvPicPr>
          <p:cNvPr id="3" name="Picture 2" descr="Screen Shot 2017-07-10 at 2.53.0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467" y="1005417"/>
            <a:ext cx="3620750" cy="4053418"/>
          </a:xfrm>
          <a:prstGeom prst="rect">
            <a:avLst/>
          </a:prstGeom>
        </p:spPr>
      </p:pic>
      <p:cxnSp>
        <p:nvCxnSpPr>
          <p:cNvPr id="7" name="Straight Arrow Connector 6"/>
          <p:cNvCxnSpPr/>
          <p:nvPr/>
        </p:nvCxnSpPr>
        <p:spPr>
          <a:xfrm flipH="1">
            <a:off x="1587501" y="1471083"/>
            <a:ext cx="2878666" cy="52919"/>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499777" y="1221391"/>
            <a:ext cx="3837619" cy="369332"/>
          </a:xfrm>
          <a:prstGeom prst="rect">
            <a:avLst/>
          </a:prstGeom>
          <a:noFill/>
        </p:spPr>
        <p:txBody>
          <a:bodyPr wrap="square" rtlCol="0">
            <a:spAutoFit/>
          </a:bodyPr>
          <a:lstStyle/>
          <a:p>
            <a:r>
              <a:rPr lang="en-US" i="1" dirty="0"/>
              <a:t>Number of concurrent requests</a:t>
            </a:r>
          </a:p>
        </p:txBody>
      </p:sp>
      <p:cxnSp>
        <p:nvCxnSpPr>
          <p:cNvPr id="12" name="Straight Arrow Connector 11"/>
          <p:cNvCxnSpPr/>
          <p:nvPr/>
        </p:nvCxnSpPr>
        <p:spPr>
          <a:xfrm flipH="1" flipV="1">
            <a:off x="1883833" y="1714500"/>
            <a:ext cx="2561167" cy="137583"/>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493427" y="1659541"/>
            <a:ext cx="3837619" cy="369332"/>
          </a:xfrm>
          <a:prstGeom prst="rect">
            <a:avLst/>
          </a:prstGeom>
          <a:noFill/>
        </p:spPr>
        <p:txBody>
          <a:bodyPr wrap="square" rtlCol="0">
            <a:spAutoFit/>
          </a:bodyPr>
          <a:lstStyle/>
          <a:p>
            <a:r>
              <a:rPr lang="en-US" i="1" dirty="0"/>
              <a:t>Buffer size for each thread</a:t>
            </a:r>
          </a:p>
        </p:txBody>
      </p:sp>
      <p:sp>
        <p:nvSpPr>
          <p:cNvPr id="16" name="TextBox 15"/>
          <p:cNvSpPr txBox="1"/>
          <p:nvPr/>
        </p:nvSpPr>
        <p:spPr>
          <a:xfrm>
            <a:off x="4508243" y="2013025"/>
            <a:ext cx="3837619" cy="369332"/>
          </a:xfrm>
          <a:prstGeom prst="rect">
            <a:avLst/>
          </a:prstGeom>
          <a:noFill/>
        </p:spPr>
        <p:txBody>
          <a:bodyPr wrap="square" rtlCol="0">
            <a:spAutoFit/>
          </a:bodyPr>
          <a:lstStyle/>
          <a:p>
            <a:r>
              <a:rPr lang="en-US" i="1" dirty="0"/>
              <a:t>Size of the Memory (RAM)</a:t>
            </a:r>
          </a:p>
        </p:txBody>
      </p:sp>
      <p:cxnSp>
        <p:nvCxnSpPr>
          <p:cNvPr id="17" name="Straight Arrow Connector 16"/>
          <p:cNvCxnSpPr>
            <a:stCxn id="16" idx="1"/>
          </p:cNvCxnSpPr>
          <p:nvPr/>
        </p:nvCxnSpPr>
        <p:spPr>
          <a:xfrm flipH="1" flipV="1">
            <a:off x="2036234" y="1866901"/>
            <a:ext cx="2472009" cy="330790"/>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575977" y="2408841"/>
            <a:ext cx="3837619" cy="369332"/>
          </a:xfrm>
          <a:prstGeom prst="rect">
            <a:avLst/>
          </a:prstGeom>
          <a:noFill/>
        </p:spPr>
        <p:txBody>
          <a:bodyPr wrap="square" rtlCol="0">
            <a:spAutoFit/>
          </a:bodyPr>
          <a:lstStyle/>
          <a:p>
            <a:r>
              <a:rPr lang="en-US" i="1" dirty="0"/>
              <a:t>Storage size (for disk/LSM)</a:t>
            </a:r>
          </a:p>
        </p:txBody>
      </p:sp>
      <p:cxnSp>
        <p:nvCxnSpPr>
          <p:cNvPr id="20" name="Straight Arrow Connector 19"/>
          <p:cNvCxnSpPr>
            <a:stCxn id="19" idx="1"/>
          </p:cNvCxnSpPr>
          <p:nvPr/>
        </p:nvCxnSpPr>
        <p:spPr>
          <a:xfrm flipH="1" flipV="1">
            <a:off x="2127250" y="2127250"/>
            <a:ext cx="2448727" cy="466257"/>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flipV="1">
            <a:off x="1940984" y="2851151"/>
            <a:ext cx="2493433" cy="270932"/>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4442627" y="2931658"/>
            <a:ext cx="3837619" cy="369332"/>
          </a:xfrm>
          <a:prstGeom prst="rect">
            <a:avLst/>
          </a:prstGeom>
          <a:noFill/>
        </p:spPr>
        <p:txBody>
          <a:bodyPr wrap="square" rtlCol="0">
            <a:spAutoFit/>
          </a:bodyPr>
          <a:lstStyle/>
          <a:p>
            <a:r>
              <a:rPr lang="en-US" i="1" dirty="0"/>
              <a:t>Aggregate </a:t>
            </a:r>
            <a:r>
              <a:rPr lang="en-US" i="1" dirty="0" err="1"/>
              <a:t>memory+storage</a:t>
            </a:r>
            <a:r>
              <a:rPr lang="en-US" i="1" dirty="0"/>
              <a:t> size</a:t>
            </a:r>
          </a:p>
        </p:txBody>
      </p:sp>
      <p:cxnSp>
        <p:nvCxnSpPr>
          <p:cNvPr id="26" name="Straight Arrow Connector 25"/>
          <p:cNvCxnSpPr/>
          <p:nvPr/>
        </p:nvCxnSpPr>
        <p:spPr>
          <a:xfrm flipH="1" flipV="1">
            <a:off x="2093384" y="4061884"/>
            <a:ext cx="2493433" cy="270932"/>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4573861" y="4110641"/>
            <a:ext cx="3837619" cy="369332"/>
          </a:xfrm>
          <a:prstGeom prst="rect">
            <a:avLst/>
          </a:prstGeom>
          <a:noFill/>
        </p:spPr>
        <p:txBody>
          <a:bodyPr wrap="square" rtlCol="0">
            <a:spAutoFit/>
          </a:bodyPr>
          <a:lstStyle/>
          <a:p>
            <a:r>
              <a:rPr lang="en-US" i="1" dirty="0"/>
              <a:t>Disk bandwidth/seek configuration</a:t>
            </a:r>
          </a:p>
        </p:txBody>
      </p:sp>
    </p:spTree>
    <p:extLst>
      <p:ext uri="{BB962C8B-B14F-4D97-AF65-F5344CB8AC3E}">
        <p14:creationId xmlns:p14="http://schemas.microsoft.com/office/powerpoint/2010/main" val="42810969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storage over the network</a:t>
            </a:r>
          </a:p>
        </p:txBody>
      </p:sp>
      <p:sp>
        <p:nvSpPr>
          <p:cNvPr id="5" name="Slide Number Placeholder 4"/>
          <p:cNvSpPr>
            <a:spLocks noGrp="1"/>
          </p:cNvSpPr>
          <p:nvPr>
            <p:ph type="sldNum" sz="quarter" idx="13"/>
          </p:nvPr>
        </p:nvSpPr>
        <p:spPr/>
        <p:txBody>
          <a:bodyPr/>
          <a:lstStyle/>
          <a:p>
            <a:fld id="{AEFAAC5A-9C4F-4278-920D-DF2BAB595749}" type="slidenum">
              <a:rPr lang="en-US" smtClean="0"/>
              <a:pPr/>
              <a:t>83</a:t>
            </a:fld>
            <a:endParaRPr lang="en-US" dirty="0"/>
          </a:p>
        </p:txBody>
      </p:sp>
      <p:pic>
        <p:nvPicPr>
          <p:cNvPr id="6" name="Picture 5" descr="Screen Shot 2017-07-10 at 2.34.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01" y="1058334"/>
            <a:ext cx="4076700" cy="3899905"/>
          </a:xfrm>
          <a:prstGeom prst="rect">
            <a:avLst/>
          </a:prstGeom>
        </p:spPr>
      </p:pic>
      <p:cxnSp>
        <p:nvCxnSpPr>
          <p:cNvPr id="7" name="Straight Arrow Connector 6"/>
          <p:cNvCxnSpPr>
            <a:stCxn id="9" idx="1"/>
          </p:cNvCxnSpPr>
          <p:nvPr/>
        </p:nvCxnSpPr>
        <p:spPr>
          <a:xfrm flipH="1">
            <a:off x="2653507" y="1702106"/>
            <a:ext cx="2513020" cy="530229"/>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166527" y="1240441"/>
            <a:ext cx="3977473" cy="923330"/>
          </a:xfrm>
          <a:prstGeom prst="rect">
            <a:avLst/>
          </a:prstGeom>
          <a:noFill/>
        </p:spPr>
        <p:txBody>
          <a:bodyPr wrap="square" rtlCol="0">
            <a:spAutoFit/>
          </a:bodyPr>
          <a:lstStyle/>
          <a:p>
            <a:r>
              <a:rPr lang="en-US" i="1" dirty="0"/>
              <a:t>Two storage manager entities per 60 clients/compute nodes (Cray Cori configuration)</a:t>
            </a:r>
          </a:p>
        </p:txBody>
      </p:sp>
      <p:cxnSp>
        <p:nvCxnSpPr>
          <p:cNvPr id="10" name="Straight Arrow Connector 9"/>
          <p:cNvCxnSpPr/>
          <p:nvPr/>
        </p:nvCxnSpPr>
        <p:spPr>
          <a:xfrm flipH="1" flipV="1">
            <a:off x="2022740" y="2416486"/>
            <a:ext cx="3095360" cy="98114"/>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067044" y="2294541"/>
            <a:ext cx="3837619" cy="646331"/>
          </a:xfrm>
          <a:prstGeom prst="rect">
            <a:avLst/>
          </a:prstGeom>
          <a:noFill/>
        </p:spPr>
        <p:txBody>
          <a:bodyPr wrap="square" rtlCol="0">
            <a:spAutoFit/>
          </a:bodyPr>
          <a:lstStyle/>
          <a:p>
            <a:r>
              <a:rPr lang="en-US" i="1" dirty="0"/>
              <a:t>Local storage model entity (disk). One to one correspondence </a:t>
            </a:r>
          </a:p>
        </p:txBody>
      </p:sp>
      <p:sp>
        <p:nvSpPr>
          <p:cNvPr id="15" name="TextBox 14"/>
          <p:cNvSpPr txBox="1"/>
          <p:nvPr/>
        </p:nvSpPr>
        <p:spPr>
          <a:xfrm>
            <a:off x="5090327" y="3551841"/>
            <a:ext cx="3837619" cy="369332"/>
          </a:xfrm>
          <a:prstGeom prst="rect">
            <a:avLst/>
          </a:prstGeom>
          <a:noFill/>
        </p:spPr>
        <p:txBody>
          <a:bodyPr wrap="square" rtlCol="0">
            <a:spAutoFit/>
          </a:bodyPr>
          <a:lstStyle/>
          <a:p>
            <a:r>
              <a:rPr lang="en-US" i="1" dirty="0"/>
              <a:t>A total of 64 network nodes</a:t>
            </a:r>
          </a:p>
        </p:txBody>
      </p:sp>
      <p:cxnSp>
        <p:nvCxnSpPr>
          <p:cNvPr id="16" name="Straight Arrow Connector 15"/>
          <p:cNvCxnSpPr>
            <a:stCxn id="15" idx="1"/>
          </p:cNvCxnSpPr>
          <p:nvPr/>
        </p:nvCxnSpPr>
        <p:spPr>
          <a:xfrm flipH="1" flipV="1">
            <a:off x="3924300" y="3340100"/>
            <a:ext cx="1166027" cy="396407"/>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24" idx="1"/>
          </p:cNvCxnSpPr>
          <p:nvPr/>
        </p:nvCxnSpPr>
        <p:spPr>
          <a:xfrm flipH="1" flipV="1">
            <a:off x="3352800" y="4330700"/>
            <a:ext cx="1790443" cy="106139"/>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5143243" y="3975174"/>
            <a:ext cx="4000757" cy="923330"/>
          </a:xfrm>
          <a:prstGeom prst="rect">
            <a:avLst/>
          </a:prstGeom>
          <a:noFill/>
        </p:spPr>
        <p:txBody>
          <a:bodyPr wrap="square" rtlCol="0">
            <a:spAutoFit/>
          </a:bodyPr>
          <a:lstStyle/>
          <a:p>
            <a:r>
              <a:rPr lang="en-US" i="1" dirty="0"/>
              <a:t>If the data from burst buffer needs to be drained to the external storage entity</a:t>
            </a:r>
          </a:p>
        </p:txBody>
      </p:sp>
      <p:cxnSp>
        <p:nvCxnSpPr>
          <p:cNvPr id="13" name="Straight Arrow Connector 12"/>
          <p:cNvCxnSpPr>
            <a:stCxn id="17" idx="1"/>
          </p:cNvCxnSpPr>
          <p:nvPr/>
        </p:nvCxnSpPr>
        <p:spPr>
          <a:xfrm flipH="1" flipV="1">
            <a:off x="2708540" y="2759386"/>
            <a:ext cx="2496087" cy="455221"/>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204627" y="2891441"/>
            <a:ext cx="3939373" cy="646331"/>
          </a:xfrm>
          <a:prstGeom prst="rect">
            <a:avLst/>
          </a:prstGeom>
          <a:noFill/>
        </p:spPr>
        <p:txBody>
          <a:bodyPr wrap="square" rtlCol="0">
            <a:spAutoFit/>
          </a:bodyPr>
          <a:lstStyle/>
          <a:p>
            <a:r>
              <a:rPr lang="en-US" i="1" dirty="0"/>
              <a:t>Dummy nodes are to balance </a:t>
            </a:r>
          </a:p>
          <a:p>
            <a:r>
              <a:rPr lang="en-US" i="1" dirty="0"/>
              <a:t>node to router ratio for BB routers</a:t>
            </a:r>
          </a:p>
        </p:txBody>
      </p:sp>
    </p:spTree>
    <p:extLst>
      <p:ext uri="{BB962C8B-B14F-4D97-AF65-F5344CB8AC3E}">
        <p14:creationId xmlns:p14="http://schemas.microsoft.com/office/powerpoint/2010/main" val="24031077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Generating background network traffic</a:t>
            </a:r>
          </a:p>
        </p:txBody>
      </p:sp>
      <p:sp>
        <p:nvSpPr>
          <p:cNvPr id="2" name="Slide Number Placeholder 1"/>
          <p:cNvSpPr>
            <a:spLocks noGrp="1"/>
          </p:cNvSpPr>
          <p:nvPr>
            <p:ph type="sldNum" sz="quarter" idx="11"/>
          </p:nvPr>
        </p:nvSpPr>
        <p:spPr/>
        <p:txBody>
          <a:bodyPr/>
          <a:lstStyle/>
          <a:p>
            <a:fld id="{AEFAAC5A-9C4F-4278-920D-DF2BAB595749}" type="slidenum">
              <a:rPr lang="en-US" smtClean="0"/>
              <a:pPr/>
              <a:t>84</a:t>
            </a:fld>
            <a:endParaRPr lang="en-US" dirty="0"/>
          </a:p>
        </p:txBody>
      </p:sp>
    </p:spTree>
    <p:extLst>
      <p:ext uri="{BB962C8B-B14F-4D97-AF65-F5344CB8AC3E}">
        <p14:creationId xmlns:p14="http://schemas.microsoft.com/office/powerpoint/2010/main" val="34719109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background traffic?</a:t>
            </a:r>
          </a:p>
        </p:txBody>
      </p:sp>
      <p:sp>
        <p:nvSpPr>
          <p:cNvPr id="3" name="Content Placeholder 2"/>
          <p:cNvSpPr>
            <a:spLocks noGrp="1"/>
          </p:cNvSpPr>
          <p:nvPr>
            <p:ph idx="1"/>
          </p:nvPr>
        </p:nvSpPr>
        <p:spPr/>
        <p:txBody>
          <a:bodyPr/>
          <a:lstStyle/>
          <a:p>
            <a:r>
              <a:rPr lang="en-US" dirty="0"/>
              <a:t>On production HPC systems, a significant fraction of network nodes can be occupied</a:t>
            </a:r>
          </a:p>
          <a:p>
            <a:r>
              <a:rPr lang="en-US" dirty="0"/>
              <a:t>How to introduce communication interference if a single application trace is being replayed on the simulation?</a:t>
            </a:r>
          </a:p>
          <a:p>
            <a:r>
              <a:rPr lang="en-US" dirty="0"/>
              <a:t>Running multiple traces at a large-scale can be expensive</a:t>
            </a:r>
          </a:p>
          <a:p>
            <a:r>
              <a:rPr lang="en-US" dirty="0"/>
              <a:t>One solution is to mix synthetic traffic patterns and HPC application traces</a:t>
            </a:r>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85</a:t>
            </a:fld>
            <a:endParaRPr lang="en-US" dirty="0"/>
          </a:p>
        </p:txBody>
      </p:sp>
    </p:spTree>
    <p:extLst>
      <p:ext uri="{BB962C8B-B14F-4D97-AF65-F5344CB8AC3E}">
        <p14:creationId xmlns:p14="http://schemas.microsoft.com/office/powerpoint/2010/main" val="11390840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Synthetic patterns</a:t>
            </a:r>
          </a:p>
        </p:txBody>
      </p:sp>
      <p:sp>
        <p:nvSpPr>
          <p:cNvPr id="3" name="Content Placeholder 2"/>
          <p:cNvSpPr>
            <a:spLocks noGrp="1"/>
          </p:cNvSpPr>
          <p:nvPr>
            <p:ph idx="1"/>
          </p:nvPr>
        </p:nvSpPr>
        <p:spPr/>
        <p:txBody>
          <a:bodyPr/>
          <a:lstStyle/>
          <a:p>
            <a:r>
              <a:rPr lang="en-US" dirty="0"/>
              <a:t>Uniform Random: A network node is equally likely to send to any other network node (traffic distributed throughout the network)</a:t>
            </a:r>
          </a:p>
          <a:p>
            <a:r>
              <a:rPr lang="en-US" dirty="0"/>
              <a:t>All to All: Each network node communicates with all other network nodes</a:t>
            </a:r>
          </a:p>
          <a:p>
            <a:r>
              <a:rPr lang="en-US" dirty="0"/>
              <a:t>Nearest neighbor: A network node communicates with near by network nodes (or the ones that are at minimal number of hops)</a:t>
            </a:r>
          </a:p>
          <a:p>
            <a:r>
              <a:rPr lang="en-US" dirty="0"/>
              <a:t>Permutation traffic: Source node sends all traffic to a single destination based on a permutation matrix</a:t>
            </a:r>
          </a:p>
          <a:p>
            <a:r>
              <a:rPr lang="en-US" dirty="0"/>
              <a:t>Bisection pairing: Node 0 communicates with Node ‘n’, node 1 with ‘n-1’ and so on.</a:t>
            </a:r>
          </a:p>
          <a:p>
            <a:r>
              <a:rPr lang="en-US" dirty="0"/>
              <a:t>…</a:t>
            </a:r>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86</a:t>
            </a:fld>
            <a:endParaRPr lang="en-US" dirty="0"/>
          </a:p>
        </p:txBody>
      </p:sp>
    </p:spTree>
    <p:extLst>
      <p:ext uri="{BB962C8B-B14F-4D97-AF65-F5344CB8AC3E}">
        <p14:creationId xmlns:p14="http://schemas.microsoft.com/office/powerpoint/2010/main" val="34966522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535" y="93795"/>
            <a:ext cx="8372901" cy="621711"/>
          </a:xfrm>
        </p:spPr>
        <p:txBody>
          <a:bodyPr/>
          <a:lstStyle/>
          <a:p>
            <a:r>
              <a:rPr lang="en-US" dirty="0"/>
              <a:t>Synthetic traffic in codes</a:t>
            </a:r>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87</a:t>
            </a:fld>
            <a:endParaRPr lang="en-US" dirty="0"/>
          </a:p>
        </p:txBody>
      </p:sp>
      <p:sp>
        <p:nvSpPr>
          <p:cNvPr id="7" name="Content Placeholder 2"/>
          <p:cNvSpPr>
            <a:spLocks noGrp="1"/>
          </p:cNvSpPr>
          <p:nvPr>
            <p:ph idx="1"/>
          </p:nvPr>
        </p:nvSpPr>
        <p:spPr>
          <a:xfrm>
            <a:off x="213785" y="4055020"/>
            <a:ext cx="8432798" cy="1973760"/>
          </a:xfrm>
        </p:spPr>
        <p:txBody>
          <a:bodyPr/>
          <a:lstStyle/>
          <a:p>
            <a:r>
              <a:rPr lang="en-US" dirty="0"/>
              <a:t>Typical patterns supported are uniform random and nearest neighbor.</a:t>
            </a:r>
          </a:p>
          <a:p>
            <a:r>
              <a:rPr lang="en-US" dirty="0"/>
              <a:t>All to all and stencil patterns have been tested (pending integration)</a:t>
            </a:r>
            <a:endParaRPr lang="en-US" sz="1200" dirty="0"/>
          </a:p>
          <a:p>
            <a:r>
              <a:rPr lang="en-US" sz="1200" dirty="0"/>
              <a:t>See </a:t>
            </a:r>
            <a:r>
              <a:rPr lang="en-US" sz="1200" dirty="0" err="1">
                <a:latin typeface="Courier New"/>
                <a:cs typeface="Courier New"/>
              </a:rPr>
              <a:t>src</a:t>
            </a:r>
            <a:r>
              <a:rPr lang="en-US" sz="1200" dirty="0">
                <a:latin typeface="Courier New"/>
                <a:cs typeface="Courier New"/>
              </a:rPr>
              <a:t>/network-workloads/model-net-synthetic-custom-</a:t>
            </a:r>
            <a:r>
              <a:rPr lang="en-US" sz="1200" dirty="0" err="1">
                <a:latin typeface="Courier New"/>
                <a:cs typeface="Courier New"/>
              </a:rPr>
              <a:t>dfly.c</a:t>
            </a:r>
            <a:r>
              <a:rPr lang="en-US" sz="1200" dirty="0">
                <a:latin typeface="Courier New"/>
                <a:cs typeface="Courier New"/>
              </a:rPr>
              <a:t> and related files</a:t>
            </a:r>
          </a:p>
          <a:p>
            <a:pPr marL="0" indent="0">
              <a:buNone/>
            </a:pPr>
            <a:endParaRPr lang="en-US" dirty="0"/>
          </a:p>
        </p:txBody>
      </p:sp>
      <p:pic>
        <p:nvPicPr>
          <p:cNvPr id="8" name="Picture 7" descr="Screen Shot 2017-07-07 at 5.23.0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57767"/>
            <a:ext cx="9144000" cy="2774625"/>
          </a:xfrm>
          <a:prstGeom prst="rect">
            <a:avLst/>
          </a:prstGeom>
        </p:spPr>
      </p:pic>
      <p:sp>
        <p:nvSpPr>
          <p:cNvPr id="3" name="TextBox 2"/>
          <p:cNvSpPr txBox="1"/>
          <p:nvPr/>
        </p:nvSpPr>
        <p:spPr>
          <a:xfrm>
            <a:off x="1676400" y="3581400"/>
            <a:ext cx="5295900" cy="276999"/>
          </a:xfrm>
          <a:prstGeom prst="rect">
            <a:avLst/>
          </a:prstGeom>
          <a:noFill/>
        </p:spPr>
        <p:txBody>
          <a:bodyPr wrap="square" rtlCol="0">
            <a:spAutoFit/>
          </a:bodyPr>
          <a:lstStyle/>
          <a:p>
            <a:r>
              <a:rPr lang="en-US" sz="1200" b="1" dirty="0"/>
              <a:t>* Code snippet from synthetic workload generator</a:t>
            </a:r>
          </a:p>
        </p:txBody>
      </p:sp>
    </p:spTree>
    <p:extLst>
      <p:ext uri="{BB962C8B-B14F-4D97-AF65-F5344CB8AC3E}">
        <p14:creationId xmlns:p14="http://schemas.microsoft.com/office/powerpoint/2010/main" val="36016241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Generating background traffic with codes</a:t>
            </a:r>
          </a:p>
        </p:txBody>
      </p:sp>
      <p:sp>
        <p:nvSpPr>
          <p:cNvPr id="3" name="Content Placeholder 2"/>
          <p:cNvSpPr>
            <a:spLocks noGrp="1"/>
          </p:cNvSpPr>
          <p:nvPr>
            <p:ph idx="1"/>
          </p:nvPr>
        </p:nvSpPr>
        <p:spPr/>
        <p:txBody>
          <a:bodyPr/>
          <a:lstStyle/>
          <a:p>
            <a:r>
              <a:rPr lang="en-US" dirty="0"/>
              <a:t>Communication based on uniform random traffic</a:t>
            </a:r>
          </a:p>
          <a:p>
            <a:r>
              <a:rPr lang="en-US" dirty="0"/>
              <a:t>Kicks off when the main workload starts</a:t>
            </a:r>
          </a:p>
          <a:p>
            <a:r>
              <a:rPr lang="en-US" dirty="0"/>
              <a:t>A notification is sent to the background traffic node to stop generating traffic once the main workload finishes</a:t>
            </a:r>
          </a:p>
          <a:p>
            <a:r>
              <a:rPr lang="en-US" dirty="0"/>
              <a:t>How to enable synthetic traffic generation?</a:t>
            </a:r>
          </a:p>
          <a:p>
            <a:r>
              <a:rPr lang="en-US" dirty="0"/>
              <a:t>Simply add “synthetic” instead of DUMPI trace path in workloads </a:t>
            </a:r>
            <a:r>
              <a:rPr lang="en-US" dirty="0" err="1"/>
              <a:t>config</a:t>
            </a:r>
            <a:r>
              <a:rPr lang="en-US" dirty="0"/>
              <a:t> file</a:t>
            </a:r>
          </a:p>
          <a:p>
            <a:pPr marL="0" indent="0">
              <a:buNone/>
            </a:pPr>
            <a:endParaRPr lang="en-US" dirty="0"/>
          </a:p>
          <a:p>
            <a:pPr marL="0" indent="0">
              <a:buNone/>
            </a:pPr>
            <a:endParaRPr lang="en-US" dirty="0"/>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88</a:t>
            </a:fld>
            <a:endParaRPr lang="en-US" dirty="0"/>
          </a:p>
        </p:txBody>
      </p:sp>
      <p:pic>
        <p:nvPicPr>
          <p:cNvPr id="6" name="Picture 5" descr="Screen Shot 2017-07-07 at 5.32.3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3551767"/>
            <a:ext cx="6680200" cy="482600"/>
          </a:xfrm>
          <a:prstGeom prst="rect">
            <a:avLst/>
          </a:prstGeom>
        </p:spPr>
      </p:pic>
    </p:spTree>
    <p:extLst>
      <p:ext uri="{BB962C8B-B14F-4D97-AF65-F5344CB8AC3E}">
        <p14:creationId xmlns:p14="http://schemas.microsoft.com/office/powerpoint/2010/main" val="35008168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PDES and network internals</a:t>
            </a:r>
          </a:p>
        </p:txBody>
      </p:sp>
      <p:sp>
        <p:nvSpPr>
          <p:cNvPr id="2" name="Slide Number Placeholder 1"/>
          <p:cNvSpPr>
            <a:spLocks noGrp="1"/>
          </p:cNvSpPr>
          <p:nvPr>
            <p:ph type="sldNum" sz="quarter" idx="11"/>
          </p:nvPr>
        </p:nvSpPr>
        <p:spPr/>
        <p:txBody>
          <a:bodyPr/>
          <a:lstStyle/>
          <a:p>
            <a:fld id="{AEFAAC5A-9C4F-4278-920D-DF2BAB595749}" type="slidenum">
              <a:rPr lang="en-US" smtClean="0"/>
              <a:pPr/>
              <a:t>89</a:t>
            </a:fld>
            <a:endParaRPr lang="en-US" dirty="0"/>
          </a:p>
        </p:txBody>
      </p:sp>
    </p:spTree>
    <p:extLst>
      <p:ext uri="{BB962C8B-B14F-4D97-AF65-F5344CB8AC3E}">
        <p14:creationId xmlns:p14="http://schemas.microsoft.com/office/powerpoint/2010/main" val="10275070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14" y="-139796"/>
            <a:ext cx="9058109" cy="742950"/>
          </a:xfrm>
        </p:spPr>
        <p:txBody>
          <a:bodyPr>
            <a:normAutofit/>
          </a:bodyPr>
          <a:lstStyle/>
          <a:p>
            <a:r>
              <a:rPr lang="en-US" sz="2200" dirty="0"/>
              <a:t>Why HPC Interconnect simulation?</a:t>
            </a:r>
          </a:p>
        </p:txBody>
      </p:sp>
      <p:sp>
        <p:nvSpPr>
          <p:cNvPr id="3" name="Content Placeholder 2"/>
          <p:cNvSpPr>
            <a:spLocks noGrp="1"/>
          </p:cNvSpPr>
          <p:nvPr>
            <p:ph idx="1"/>
          </p:nvPr>
        </p:nvSpPr>
        <p:spPr>
          <a:xfrm>
            <a:off x="397507" y="825801"/>
            <a:ext cx="8746493" cy="4317699"/>
          </a:xfrm>
        </p:spPr>
        <p:txBody>
          <a:bodyPr>
            <a:normAutofit/>
          </a:bodyPr>
          <a:lstStyle/>
          <a:p>
            <a:r>
              <a:rPr lang="en-US" sz="1900" dirty="0">
                <a:cs typeface="Calisto MT"/>
              </a:rPr>
              <a:t>HPC interconnects are complex!</a:t>
            </a:r>
          </a:p>
          <a:p>
            <a:r>
              <a:rPr lang="en-US" sz="1900" dirty="0">
                <a:cs typeface="Calisto MT"/>
              </a:rPr>
              <a:t>Need to look at several factors that influence network performance:</a:t>
            </a:r>
          </a:p>
          <a:p>
            <a:pPr lvl="1"/>
            <a:r>
              <a:rPr lang="en-US" sz="1900" dirty="0">
                <a:cs typeface="Calisto MT"/>
              </a:rPr>
              <a:t>Interconnect Topology</a:t>
            </a:r>
          </a:p>
          <a:p>
            <a:pPr lvl="1"/>
            <a:r>
              <a:rPr lang="en-US" sz="1900" dirty="0">
                <a:cs typeface="Calisto MT"/>
              </a:rPr>
              <a:t>Routing</a:t>
            </a:r>
          </a:p>
          <a:p>
            <a:pPr lvl="1"/>
            <a:r>
              <a:rPr lang="en-US" sz="1900" dirty="0"/>
              <a:t>Quality of Service</a:t>
            </a:r>
            <a:endParaRPr lang="en-US" sz="2000" dirty="0"/>
          </a:p>
          <a:p>
            <a:pPr lvl="1"/>
            <a:r>
              <a:rPr lang="en-US" sz="2000" dirty="0">
                <a:cs typeface="Calisto MT"/>
              </a:rPr>
              <a:t>Job placement policies</a:t>
            </a:r>
          </a:p>
          <a:p>
            <a:pPr lvl="1"/>
            <a:r>
              <a:rPr lang="en-US" sz="2000" dirty="0">
                <a:cs typeface="Calisto MT"/>
              </a:rPr>
              <a:t>Inter-job and intra-job interference</a:t>
            </a:r>
          </a:p>
          <a:p>
            <a:pPr lvl="1"/>
            <a:r>
              <a:rPr lang="en-US" sz="2000" dirty="0">
                <a:cs typeface="Calisto MT"/>
              </a:rPr>
              <a:t>Storage placement on network</a:t>
            </a:r>
          </a:p>
          <a:p>
            <a:r>
              <a:rPr lang="en-US" sz="1900" dirty="0">
                <a:cs typeface="Calisto MT"/>
              </a:rPr>
              <a:t>Improved performance</a:t>
            </a:r>
            <a:r>
              <a:rPr lang="en-US" sz="1900" dirty="0">
                <a:cs typeface="Calisto MT"/>
                <a:sym typeface="Wingdings"/>
              </a:rPr>
              <a:t> is contingent on </a:t>
            </a:r>
            <a:r>
              <a:rPr lang="en-US" sz="1900" dirty="0">
                <a:cs typeface="Calisto MT"/>
              </a:rPr>
              <a:t>an optimal combination of the above factors</a:t>
            </a:r>
          </a:p>
        </p:txBody>
      </p:sp>
      <p:sp>
        <p:nvSpPr>
          <p:cNvPr id="36" name="Slide Number Placeholder 35"/>
          <p:cNvSpPr>
            <a:spLocks noGrp="1"/>
          </p:cNvSpPr>
          <p:nvPr>
            <p:ph type="sldNum" sz="quarter" idx="12"/>
          </p:nvPr>
        </p:nvSpPr>
        <p:spPr/>
        <p:txBody>
          <a:bodyPr/>
          <a:lstStyle/>
          <a:p>
            <a:fld id="{69AD9993-161C-8542-8930-D8491EFB1E0E}" type="slidenum">
              <a:rPr lang="en-US" smtClean="0"/>
              <a:t>9</a:t>
            </a:fld>
            <a:endParaRPr lang="en-US"/>
          </a:p>
        </p:txBody>
      </p:sp>
    </p:spTree>
    <p:extLst>
      <p:ext uri="{BB962C8B-B14F-4D97-AF65-F5344CB8AC3E}">
        <p14:creationId xmlns:p14="http://schemas.microsoft.com/office/powerpoint/2010/main" val="20808763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Discrete Event Simulation (DES)</a:t>
            </a:r>
          </a:p>
        </p:txBody>
      </p:sp>
      <p:sp>
        <p:nvSpPr>
          <p:cNvPr id="3" name="Text Placeholder 2"/>
          <p:cNvSpPr>
            <a:spLocks noGrp="1"/>
          </p:cNvSpPr>
          <p:nvPr>
            <p:ph type="body" idx="1"/>
          </p:nvPr>
        </p:nvSpPr>
        <p:spPr/>
        <p:txBody>
          <a:bodyPr/>
          <a:lstStyle/>
          <a:p>
            <a:r>
              <a:rPr lang="en-US" dirty="0"/>
              <a:t>Computer model for a system where changes in the state of the system occur at discrete points in simulation time</a:t>
            </a:r>
          </a:p>
          <a:p>
            <a:r>
              <a:rPr lang="en-US" dirty="0"/>
              <a:t>In this model, each component of the system being simulated is represented independently via their</a:t>
            </a:r>
          </a:p>
          <a:p>
            <a:r>
              <a:rPr lang="en-US" dirty="0"/>
              <a:t>State variables</a:t>
            </a:r>
          </a:p>
          <a:p>
            <a:r>
              <a:rPr lang="en-US" dirty="0"/>
              <a:t>Virtual time</a:t>
            </a:r>
          </a:p>
          <a:p>
            <a:r>
              <a:rPr lang="en-US" dirty="0"/>
              <a:t>Events - scheduled on it and by it</a:t>
            </a:r>
          </a:p>
        </p:txBody>
      </p:sp>
      <p:sp>
        <p:nvSpPr>
          <p:cNvPr id="4" name="Slide Number Placeholder 3"/>
          <p:cNvSpPr>
            <a:spLocks noGrp="1"/>
          </p:cNvSpPr>
          <p:nvPr>
            <p:ph type="sldNum" sz="quarter" idx="2"/>
          </p:nvPr>
        </p:nvSpPr>
        <p:spPr/>
        <p:txBody>
          <a:bodyPr/>
          <a:lstStyle/>
          <a:p>
            <a:fld id="{86CB4B4D-7CA3-9044-876B-883B54F8677D}" type="slidenum">
              <a:rPr lang="uk-UA" smtClean="0"/>
              <a:t>90</a:t>
            </a:fld>
            <a:endParaRPr lang="uk-UA"/>
          </a:p>
        </p:txBody>
      </p:sp>
    </p:spTree>
    <p:extLst>
      <p:ext uri="{BB962C8B-B14F-4D97-AF65-F5344CB8AC3E}">
        <p14:creationId xmlns:p14="http://schemas.microsoft.com/office/powerpoint/2010/main" val="696481698"/>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p:cNvSpPr>
          <p:nvPr>
            <p:ph type="title"/>
          </p:nvPr>
        </p:nvSpPr>
        <p:spPr>
          <a:prstGeom prst="rect">
            <a:avLst/>
          </a:prstGeom>
        </p:spPr>
        <p:txBody>
          <a:bodyPr/>
          <a:lstStyle/>
          <a:p>
            <a:r>
              <a:t>DES example: air traffic </a:t>
            </a:r>
          </a:p>
        </p:txBody>
      </p:sp>
      <p:sp>
        <p:nvSpPr>
          <p:cNvPr id="207" name="Shape 20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91</a:t>
            </a:fld>
            <a:endParaRPr/>
          </a:p>
        </p:txBody>
      </p:sp>
      <p:pic>
        <p:nvPicPr>
          <p:cNvPr id="208" name="pasted-image.pdf"/>
          <p:cNvPicPr>
            <a:picLocks noChangeAspect="1"/>
          </p:cNvPicPr>
          <p:nvPr/>
        </p:nvPicPr>
        <p:blipFill>
          <a:blip r:embed="rId2"/>
          <a:stretch>
            <a:fillRect/>
          </a:stretch>
        </p:blipFill>
        <p:spPr>
          <a:xfrm>
            <a:off x="81415" y="1206996"/>
            <a:ext cx="7324013" cy="2729446"/>
          </a:xfrm>
          <a:prstGeom prst="rect">
            <a:avLst/>
          </a:prstGeom>
          <a:ln w="12700">
            <a:miter lim="400000"/>
          </a:ln>
        </p:spPr>
      </p:pic>
      <p:sp>
        <p:nvSpPr>
          <p:cNvPr id="209" name="Shape 209"/>
          <p:cNvSpPr/>
          <p:nvPr/>
        </p:nvSpPr>
        <p:spPr>
          <a:xfrm>
            <a:off x="5674055" y="4453454"/>
            <a:ext cx="3300183" cy="256144"/>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lvl1pPr>
              <a:defRPr sz="3500"/>
            </a:lvl1pPr>
          </a:lstStyle>
          <a:p>
            <a:r>
              <a:rPr sz="1313"/>
              <a:t>Example from slides by Prof Carothers, RPI</a:t>
            </a:r>
          </a:p>
        </p:txBody>
      </p:sp>
      <p:sp>
        <p:nvSpPr>
          <p:cNvPr id="210" name="Shape 210"/>
          <p:cNvSpPr/>
          <p:nvPr/>
        </p:nvSpPr>
        <p:spPr>
          <a:xfrm>
            <a:off x="317809" y="3960797"/>
            <a:ext cx="6715823" cy="515766"/>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defRPr b="1">
                <a:latin typeface="Helvetica"/>
                <a:ea typeface="Helvetica"/>
                <a:cs typeface="Helvetica"/>
                <a:sym typeface="Helvetica"/>
              </a:defRPr>
            </a:pPr>
            <a:r>
              <a:rPr sz="1500" dirty="0"/>
              <a:t>Event scheduling from one component to another progresses and </a:t>
            </a:r>
          </a:p>
          <a:p>
            <a:pPr>
              <a:defRPr b="1">
                <a:latin typeface="Helvetica"/>
                <a:ea typeface="Helvetica"/>
                <a:cs typeface="Helvetica"/>
                <a:sym typeface="Helvetica"/>
              </a:defRPr>
            </a:pPr>
            <a:r>
              <a:rPr sz="1500" dirty="0"/>
              <a:t>coordinates virtual time across components</a:t>
            </a:r>
          </a:p>
        </p:txBody>
      </p:sp>
      <p:sp>
        <p:nvSpPr>
          <p:cNvPr id="211" name="Shape 211"/>
          <p:cNvSpPr/>
          <p:nvPr/>
        </p:nvSpPr>
        <p:spPr>
          <a:xfrm>
            <a:off x="6832910" y="1973499"/>
            <a:ext cx="2196010" cy="1208263"/>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r>
              <a:rPr sz="1500" dirty="0"/>
              <a:t>each plane is independently represented </a:t>
            </a:r>
          </a:p>
          <a:p>
            <a:r>
              <a:rPr sz="1500" dirty="0"/>
              <a:t>as a component, so is the runway</a:t>
            </a:r>
          </a:p>
        </p:txBody>
      </p:sp>
    </p:spTree>
    <p:extLst>
      <p:ext uri="{BB962C8B-B14F-4D97-AF65-F5344CB8AC3E}">
        <p14:creationId xmlns:p14="http://schemas.microsoft.com/office/powerpoint/2010/main" val="1982022136"/>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animBg="1" advAuto="0"/>
      <p:bldP spid="211" grpId="0" animBg="1" advAuto="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Implementing DES</a:t>
            </a:r>
          </a:p>
        </p:txBody>
      </p:sp>
      <p:sp>
        <p:nvSpPr>
          <p:cNvPr id="3" name="Text Placeholder 2"/>
          <p:cNvSpPr>
            <a:spLocks noGrp="1"/>
          </p:cNvSpPr>
          <p:nvPr>
            <p:ph type="body" idx="1"/>
          </p:nvPr>
        </p:nvSpPr>
        <p:spPr>
          <a:xfrm>
            <a:off x="4917688" y="1369219"/>
            <a:ext cx="3597662" cy="3263504"/>
          </a:xfrm>
        </p:spPr>
        <p:txBody>
          <a:bodyPr/>
          <a:lstStyle/>
          <a:p>
            <a:pPr>
              <a:spcBef>
                <a:spcPts val="0"/>
              </a:spcBef>
            </a:pPr>
            <a:r>
              <a:rPr lang="en-US" dirty="0"/>
              <a:t>ROSS lets users define LP (logical processes) on which events can be scheduled with time stamps</a:t>
            </a:r>
          </a:p>
          <a:p>
            <a:pPr>
              <a:spcBef>
                <a:spcPts val="0"/>
              </a:spcBef>
            </a:pPr>
            <a:r>
              <a:rPr lang="en-US" dirty="0"/>
              <a:t>Each LP can have a local state that is accessible and modified only when events are executed on it</a:t>
            </a:r>
          </a:p>
        </p:txBody>
      </p:sp>
      <p:sp>
        <p:nvSpPr>
          <p:cNvPr id="4" name="Slide Number Placeholder 3"/>
          <p:cNvSpPr>
            <a:spLocks noGrp="1"/>
          </p:cNvSpPr>
          <p:nvPr>
            <p:ph type="sldNum" sz="quarter" idx="2"/>
          </p:nvPr>
        </p:nvSpPr>
        <p:spPr/>
        <p:txBody>
          <a:bodyPr/>
          <a:lstStyle/>
          <a:p>
            <a:fld id="{86CB4B4D-7CA3-9044-876B-883B54F8677D}" type="slidenum">
              <a:rPr lang="uk-UA" smtClean="0"/>
              <a:t>92</a:t>
            </a:fld>
            <a:endParaRPr lang="uk-UA"/>
          </a:p>
        </p:txBody>
      </p:sp>
      <p:pic>
        <p:nvPicPr>
          <p:cNvPr id="5" name="Picture 4"/>
          <p:cNvPicPr>
            <a:picLocks noChangeAspect="1"/>
          </p:cNvPicPr>
          <p:nvPr/>
        </p:nvPicPr>
        <p:blipFill>
          <a:blip r:embed="rId2"/>
          <a:stretch>
            <a:fillRect/>
          </a:stretch>
        </p:blipFill>
        <p:spPr>
          <a:xfrm>
            <a:off x="170521" y="1882233"/>
            <a:ext cx="4632336" cy="1730763"/>
          </a:xfrm>
          <a:prstGeom prst="rect">
            <a:avLst/>
          </a:prstGeom>
        </p:spPr>
      </p:pic>
    </p:spTree>
    <p:extLst>
      <p:ext uri="{BB962C8B-B14F-4D97-AF65-F5344CB8AC3E}">
        <p14:creationId xmlns:p14="http://schemas.microsoft.com/office/powerpoint/2010/main" val="79707488"/>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ROSS LP</a:t>
            </a:r>
          </a:p>
        </p:txBody>
      </p:sp>
      <p:sp>
        <p:nvSpPr>
          <p:cNvPr id="3" name="Text Placeholder 2"/>
          <p:cNvSpPr>
            <a:spLocks noGrp="1"/>
          </p:cNvSpPr>
          <p:nvPr>
            <p:ph type="body" idx="1"/>
          </p:nvPr>
        </p:nvSpPr>
        <p:spPr/>
        <p:txBody>
          <a:bodyPr>
            <a:normAutofit fontScale="92500" lnSpcReduction="10000"/>
          </a:bodyPr>
          <a:lstStyle/>
          <a:p>
            <a:pPr marL="0" indent="0">
              <a:buNone/>
            </a:pPr>
            <a:r>
              <a:rPr lang="en-US" dirty="0" err="1"/>
              <a:t>tw_lptype</a:t>
            </a:r>
            <a:r>
              <a:rPr lang="en-US" dirty="0"/>
              <a:t> </a:t>
            </a:r>
            <a:r>
              <a:rPr lang="en-US" dirty="0" err="1"/>
              <a:t>model_lps</a:t>
            </a:r>
            <a:r>
              <a:rPr lang="en-US" dirty="0"/>
              <a:t>[] = {</a:t>
            </a:r>
          </a:p>
          <a:p>
            <a:pPr marL="0" indent="0">
              <a:buNone/>
            </a:pPr>
            <a:r>
              <a:rPr lang="en-US" dirty="0"/>
              <a:t>  {</a:t>
            </a:r>
          </a:p>
          <a:p>
            <a:pPr marL="0" indent="0">
              <a:buNone/>
            </a:pPr>
            <a:r>
              <a:rPr lang="en-US" dirty="0"/>
              <a:t>    (</a:t>
            </a:r>
            <a:r>
              <a:rPr lang="en-US" dirty="0" err="1"/>
              <a:t>init_f</a:t>
            </a:r>
            <a:r>
              <a:rPr lang="en-US" dirty="0"/>
              <a:t>) </a:t>
            </a:r>
            <a:r>
              <a:rPr lang="en-US" dirty="0" err="1"/>
              <a:t>model_init</a:t>
            </a:r>
            <a:r>
              <a:rPr lang="en-US" dirty="0"/>
              <a:t>,</a:t>
            </a:r>
          </a:p>
          <a:p>
            <a:pPr marL="0" indent="0">
              <a:buNone/>
            </a:pPr>
            <a:r>
              <a:rPr lang="en-US" dirty="0"/>
              <a:t>    (</a:t>
            </a:r>
            <a:r>
              <a:rPr lang="en-US" dirty="0" err="1"/>
              <a:t>event_f</a:t>
            </a:r>
            <a:r>
              <a:rPr lang="en-US" dirty="0"/>
              <a:t>) </a:t>
            </a:r>
            <a:r>
              <a:rPr lang="en-US" dirty="0" err="1"/>
              <a:t>model_event</a:t>
            </a:r>
            <a:r>
              <a:rPr lang="en-US" dirty="0"/>
              <a:t>,</a:t>
            </a:r>
          </a:p>
          <a:p>
            <a:pPr marL="0" indent="0">
              <a:buNone/>
            </a:pPr>
            <a:r>
              <a:rPr lang="en-US" dirty="0"/>
              <a:t>    (</a:t>
            </a:r>
            <a:r>
              <a:rPr lang="en-US" dirty="0" err="1"/>
              <a:t>revent_f</a:t>
            </a:r>
            <a:r>
              <a:rPr lang="en-US" dirty="0"/>
              <a:t>) </a:t>
            </a:r>
            <a:r>
              <a:rPr lang="en-US" dirty="0" err="1"/>
              <a:t>model_event_reverse</a:t>
            </a:r>
            <a:r>
              <a:rPr lang="en-US" dirty="0"/>
              <a:t>,</a:t>
            </a:r>
          </a:p>
          <a:p>
            <a:pPr marL="0" indent="0">
              <a:buNone/>
            </a:pPr>
            <a:r>
              <a:rPr lang="en-US" dirty="0"/>
              <a:t>    (</a:t>
            </a:r>
            <a:r>
              <a:rPr lang="en-US" dirty="0" err="1"/>
              <a:t>final_f</a:t>
            </a:r>
            <a:r>
              <a:rPr lang="en-US" dirty="0"/>
              <a:t>) </a:t>
            </a:r>
            <a:r>
              <a:rPr lang="en-US" dirty="0" err="1"/>
              <a:t>model_final</a:t>
            </a:r>
            <a:r>
              <a:rPr lang="en-US" dirty="0"/>
              <a:t>,</a:t>
            </a:r>
          </a:p>
          <a:p>
            <a:pPr marL="0" indent="0">
              <a:buNone/>
            </a:pPr>
            <a:r>
              <a:rPr lang="en-US" dirty="0"/>
              <a:t>    (</a:t>
            </a:r>
            <a:r>
              <a:rPr lang="en-US" dirty="0" err="1"/>
              <a:t>map_f</a:t>
            </a:r>
            <a:r>
              <a:rPr lang="en-US" dirty="0"/>
              <a:t>) </a:t>
            </a:r>
            <a:r>
              <a:rPr lang="en-US" dirty="0" err="1"/>
              <a:t>model_map</a:t>
            </a:r>
            <a:r>
              <a:rPr lang="en-US" dirty="0"/>
              <a:t>,</a:t>
            </a:r>
          </a:p>
          <a:p>
            <a:pPr marL="0" indent="0">
              <a:buNone/>
            </a:pPr>
            <a:r>
              <a:rPr lang="en-US" dirty="0"/>
              <a:t>    </a:t>
            </a:r>
            <a:r>
              <a:rPr lang="en-US" dirty="0" err="1"/>
              <a:t>sizeof</a:t>
            </a:r>
            <a:r>
              <a:rPr lang="en-US" dirty="0"/>
              <a:t>(state)</a:t>
            </a:r>
          </a:p>
          <a:p>
            <a:pPr marL="0" indent="0">
              <a:buNone/>
            </a:pPr>
            <a:r>
              <a:rPr lang="en-US" dirty="0"/>
              <a:t>  },</a:t>
            </a:r>
          </a:p>
          <a:p>
            <a:pPr marL="0" indent="0">
              <a:buNone/>
            </a:pPr>
            <a:r>
              <a:rPr lang="en-US" dirty="0"/>
              <a:t>};</a:t>
            </a:r>
          </a:p>
          <a:p>
            <a:endParaRPr lang="en-US" dirty="0"/>
          </a:p>
        </p:txBody>
      </p:sp>
      <p:sp>
        <p:nvSpPr>
          <p:cNvPr id="4" name="Slide Number Placeholder 3"/>
          <p:cNvSpPr>
            <a:spLocks noGrp="1"/>
          </p:cNvSpPr>
          <p:nvPr>
            <p:ph type="sldNum" sz="quarter" idx="2"/>
          </p:nvPr>
        </p:nvSpPr>
        <p:spPr/>
        <p:txBody>
          <a:bodyPr/>
          <a:lstStyle/>
          <a:p>
            <a:fld id="{86CB4B4D-7CA3-9044-876B-883B54F8677D}" type="slidenum">
              <a:rPr lang="uk-UA" smtClean="0"/>
              <a:t>93</a:t>
            </a:fld>
            <a:endParaRPr lang="uk-UA"/>
          </a:p>
        </p:txBody>
      </p:sp>
    </p:spTree>
    <p:extLst>
      <p:ext uri="{BB962C8B-B14F-4D97-AF65-F5344CB8AC3E}">
        <p14:creationId xmlns:p14="http://schemas.microsoft.com/office/powerpoint/2010/main" val="1761438735"/>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an event function</a:t>
            </a:r>
          </a:p>
        </p:txBody>
      </p:sp>
      <p:sp>
        <p:nvSpPr>
          <p:cNvPr id="3" name="Text Placeholder 2"/>
          <p:cNvSpPr>
            <a:spLocks noGrp="1"/>
          </p:cNvSpPr>
          <p:nvPr>
            <p:ph type="body" idx="1"/>
          </p:nvPr>
        </p:nvSpPr>
        <p:spPr>
          <a:xfrm>
            <a:off x="628650" y="1369219"/>
            <a:ext cx="2189821" cy="3263504"/>
          </a:xfrm>
        </p:spPr>
        <p:txBody>
          <a:bodyPr/>
          <a:lstStyle/>
          <a:p>
            <a:r>
              <a:rPr lang="en-US" dirty="0"/>
              <a:t>Typical events act based on “type” and “content” of the message</a:t>
            </a:r>
          </a:p>
          <a:p>
            <a:endParaRPr lang="en-US" dirty="0"/>
          </a:p>
        </p:txBody>
      </p:sp>
      <p:sp>
        <p:nvSpPr>
          <p:cNvPr id="4" name="Slide Number Placeholder 3"/>
          <p:cNvSpPr>
            <a:spLocks noGrp="1"/>
          </p:cNvSpPr>
          <p:nvPr>
            <p:ph type="sldNum" sz="quarter" idx="2"/>
          </p:nvPr>
        </p:nvSpPr>
        <p:spPr/>
        <p:txBody>
          <a:bodyPr/>
          <a:lstStyle/>
          <a:p>
            <a:fld id="{86CB4B4D-7CA3-9044-876B-883B54F8677D}" type="slidenum">
              <a:rPr lang="uk-UA" smtClean="0"/>
              <a:t>94</a:t>
            </a:fld>
            <a:endParaRPr lang="uk-UA"/>
          </a:p>
        </p:txBody>
      </p:sp>
      <p:pic>
        <p:nvPicPr>
          <p:cNvPr id="5" name="Picture 4"/>
          <p:cNvPicPr>
            <a:picLocks noChangeAspect="1"/>
          </p:cNvPicPr>
          <p:nvPr/>
        </p:nvPicPr>
        <p:blipFill>
          <a:blip r:embed="rId2"/>
          <a:stretch>
            <a:fillRect/>
          </a:stretch>
        </p:blipFill>
        <p:spPr>
          <a:xfrm>
            <a:off x="2933119" y="1246584"/>
            <a:ext cx="4314825" cy="3657600"/>
          </a:xfrm>
          <a:prstGeom prst="rect">
            <a:avLst/>
          </a:prstGeom>
        </p:spPr>
      </p:pic>
    </p:spTree>
    <p:extLst>
      <p:ext uri="{BB962C8B-B14F-4D97-AF65-F5344CB8AC3E}">
        <p14:creationId xmlns:p14="http://schemas.microsoft.com/office/powerpoint/2010/main" val="1438745250"/>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p:txBody>
          <a:bodyPr/>
          <a:lstStyle/>
          <a:p>
            <a:fld id="{86CB4B4D-7CA3-9044-876B-883B54F8677D}" type="slidenum">
              <a:rPr lang="uk-UA" smtClean="0"/>
              <a:t>95</a:t>
            </a:fld>
            <a:endParaRPr lang="uk-UA"/>
          </a:p>
        </p:txBody>
      </p:sp>
      <p:pic>
        <p:nvPicPr>
          <p:cNvPr id="5" name="Picture 4"/>
          <p:cNvPicPr>
            <a:picLocks noChangeAspect="1"/>
          </p:cNvPicPr>
          <p:nvPr/>
        </p:nvPicPr>
        <p:blipFill>
          <a:blip r:embed="rId2"/>
          <a:stretch>
            <a:fillRect/>
          </a:stretch>
        </p:blipFill>
        <p:spPr>
          <a:xfrm>
            <a:off x="1381125" y="566738"/>
            <a:ext cx="6381750" cy="4010025"/>
          </a:xfrm>
          <a:prstGeom prst="rect">
            <a:avLst/>
          </a:prstGeom>
        </p:spPr>
      </p:pic>
    </p:spTree>
    <p:extLst>
      <p:ext uri="{BB962C8B-B14F-4D97-AF65-F5344CB8AC3E}">
        <p14:creationId xmlns:p14="http://schemas.microsoft.com/office/powerpoint/2010/main" val="325551530"/>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358378"/>
            <a:ext cx="8372901" cy="836338"/>
          </a:xfrm>
        </p:spPr>
        <p:txBody>
          <a:bodyPr>
            <a:normAutofit fontScale="90000"/>
          </a:bodyPr>
          <a:lstStyle/>
          <a:p>
            <a:r>
              <a:rPr lang="en-US" dirty="0"/>
              <a:t>ROSS’s law of optimistic execution: for every forward action, you must tell ROSS how to go backwards</a:t>
            </a:r>
          </a:p>
        </p:txBody>
      </p:sp>
      <p:sp>
        <p:nvSpPr>
          <p:cNvPr id="4" name="Slide Number Placeholder 3"/>
          <p:cNvSpPr>
            <a:spLocks noGrp="1"/>
          </p:cNvSpPr>
          <p:nvPr>
            <p:ph type="sldNum" sz="quarter" idx="2"/>
          </p:nvPr>
        </p:nvSpPr>
        <p:spPr/>
        <p:txBody>
          <a:bodyPr/>
          <a:lstStyle/>
          <a:p>
            <a:fld id="{86CB4B4D-7CA3-9044-876B-883B54F8677D}" type="slidenum">
              <a:rPr lang="uk-UA" smtClean="0"/>
              <a:t>96</a:t>
            </a:fld>
            <a:endParaRPr lang="uk-UA"/>
          </a:p>
        </p:txBody>
      </p:sp>
      <p:pic>
        <p:nvPicPr>
          <p:cNvPr id="5" name="Picture 4"/>
          <p:cNvPicPr>
            <a:picLocks noChangeAspect="1"/>
          </p:cNvPicPr>
          <p:nvPr/>
        </p:nvPicPr>
        <p:blipFill>
          <a:blip r:embed="rId2"/>
          <a:stretch>
            <a:fillRect/>
          </a:stretch>
        </p:blipFill>
        <p:spPr>
          <a:xfrm>
            <a:off x="64817" y="1363670"/>
            <a:ext cx="4314825" cy="3657600"/>
          </a:xfrm>
          <a:prstGeom prst="rect">
            <a:avLst/>
          </a:prstGeom>
          <a:ln>
            <a:solidFill>
              <a:schemeClr val="tx1"/>
            </a:solidFill>
          </a:ln>
        </p:spPr>
      </p:pic>
      <p:pic>
        <p:nvPicPr>
          <p:cNvPr id="6" name="Picture 5"/>
          <p:cNvPicPr>
            <a:picLocks noChangeAspect="1"/>
          </p:cNvPicPr>
          <p:nvPr/>
        </p:nvPicPr>
        <p:blipFill>
          <a:blip r:embed="rId3"/>
          <a:stretch>
            <a:fillRect/>
          </a:stretch>
        </p:blipFill>
        <p:spPr>
          <a:xfrm>
            <a:off x="4276725" y="1351649"/>
            <a:ext cx="4867275" cy="3838575"/>
          </a:xfrm>
          <a:prstGeom prst="rect">
            <a:avLst/>
          </a:prstGeom>
          <a:ln>
            <a:solidFill>
              <a:schemeClr val="tx1"/>
            </a:solidFill>
          </a:ln>
        </p:spPr>
      </p:pic>
    </p:spTree>
    <p:extLst>
      <p:ext uri="{BB962C8B-B14F-4D97-AF65-F5344CB8AC3E}">
        <p14:creationId xmlns:p14="http://schemas.microsoft.com/office/powerpoint/2010/main" val="1903715801"/>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p:txBody>
          <a:bodyPr/>
          <a:lstStyle/>
          <a:p>
            <a:fld id="{86CB4B4D-7CA3-9044-876B-883B54F8677D}" type="slidenum">
              <a:rPr lang="uk-UA" smtClean="0"/>
              <a:t>97</a:t>
            </a:fld>
            <a:endParaRPr lang="uk-UA"/>
          </a:p>
        </p:txBody>
      </p:sp>
      <p:pic>
        <p:nvPicPr>
          <p:cNvPr id="5" name="Picture 4"/>
          <p:cNvPicPr>
            <a:picLocks noChangeAspect="1"/>
          </p:cNvPicPr>
          <p:nvPr/>
        </p:nvPicPr>
        <p:blipFill>
          <a:blip r:embed="rId2"/>
          <a:stretch>
            <a:fillRect/>
          </a:stretch>
        </p:blipFill>
        <p:spPr>
          <a:xfrm>
            <a:off x="76200" y="1031081"/>
            <a:ext cx="6381750" cy="4010025"/>
          </a:xfrm>
          <a:prstGeom prst="rect">
            <a:avLst/>
          </a:prstGeom>
          <a:ln>
            <a:solidFill>
              <a:schemeClr val="tx1"/>
            </a:solidFill>
          </a:ln>
        </p:spPr>
      </p:pic>
      <p:pic>
        <p:nvPicPr>
          <p:cNvPr id="2" name="Picture 1"/>
          <p:cNvPicPr>
            <a:picLocks noChangeAspect="1"/>
          </p:cNvPicPr>
          <p:nvPr/>
        </p:nvPicPr>
        <p:blipFill>
          <a:blip r:embed="rId3"/>
          <a:stretch>
            <a:fillRect/>
          </a:stretch>
        </p:blipFill>
        <p:spPr>
          <a:xfrm>
            <a:off x="5076825" y="91766"/>
            <a:ext cx="4067175" cy="2266950"/>
          </a:xfrm>
          <a:prstGeom prst="rect">
            <a:avLst/>
          </a:prstGeom>
          <a:ln>
            <a:solidFill>
              <a:schemeClr val="tx1"/>
            </a:solidFill>
          </a:ln>
        </p:spPr>
      </p:pic>
    </p:spTree>
    <p:extLst>
      <p:ext uri="{BB962C8B-B14F-4D97-AF65-F5344CB8AC3E}">
        <p14:creationId xmlns:p14="http://schemas.microsoft.com/office/powerpoint/2010/main" val="392610754"/>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p:cNvSpPr>
          <p:nvPr>
            <p:ph type="title"/>
          </p:nvPr>
        </p:nvSpPr>
        <p:spPr>
          <a:prstGeom prst="rect">
            <a:avLst/>
          </a:prstGeom>
        </p:spPr>
        <p:txBody>
          <a:bodyPr/>
          <a:lstStyle/>
          <a:p>
            <a:r>
              <a:rPr dirty="0"/>
              <a:t>Application simulation </a:t>
            </a:r>
            <a:r>
              <a:rPr lang="en-US" dirty="0"/>
              <a:t>IN CODES</a:t>
            </a:r>
            <a:endParaRPr dirty="0"/>
          </a:p>
        </p:txBody>
      </p:sp>
      <p:sp>
        <p:nvSpPr>
          <p:cNvPr id="214" name="Shape 214"/>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98</a:t>
            </a:fld>
            <a:endParaRPr/>
          </a:p>
        </p:txBody>
      </p:sp>
      <p:sp>
        <p:nvSpPr>
          <p:cNvPr id="215" name="Shape 215"/>
          <p:cNvSpPr/>
          <p:nvPr/>
        </p:nvSpPr>
        <p:spPr>
          <a:xfrm>
            <a:off x="161926" y="1857376"/>
            <a:ext cx="2456768" cy="2096951"/>
          </a:xfrm>
          <a:prstGeom prst="rect">
            <a:avLst/>
          </a:prstGeom>
          <a:blipFill>
            <a:blip r:embed="rId2"/>
          </a:blipFill>
          <a:ln w="12700">
            <a:miter lim="400000"/>
          </a:ln>
          <a:effectLst>
            <a:outerShdw blurRad="508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26789" tIns="26789" rIns="26789" bIns="26789" anchor="ctr"/>
          <a:lstStyle/>
          <a:p>
            <a:pPr algn="l">
              <a:defRPr sz="3200" b="1">
                <a:solidFill>
                  <a:srgbClr val="FFFFFF"/>
                </a:solidFill>
                <a:latin typeface="Helvetica"/>
                <a:ea typeface="Helvetica"/>
                <a:cs typeface="Helvetica"/>
                <a:sym typeface="Helvetica"/>
              </a:defRPr>
            </a:pPr>
            <a:r>
              <a:rPr sz="1200" dirty="0"/>
              <a:t>PE 0 (mpi rank</a:t>
            </a:r>
            <a:r>
              <a:rPr lang="en-US" sz="1200" dirty="0"/>
              <a:t> or end points</a:t>
            </a:r>
            <a:r>
              <a:rPr sz="1200" dirty="0"/>
              <a:t>)</a:t>
            </a:r>
          </a:p>
          <a:p>
            <a:pPr algn="l">
              <a:defRPr sz="3200">
                <a:solidFill>
                  <a:srgbClr val="FFFFFF"/>
                </a:solidFill>
              </a:defRPr>
            </a:pPr>
            <a:r>
              <a:rPr sz="1200" dirty="0"/>
              <a:t>— computation tasks, communication logs</a:t>
            </a:r>
            <a:r>
              <a:rPr lang="en-US" sz="1200" dirty="0"/>
              <a:t>, or algorithmic state</a:t>
            </a:r>
            <a:endParaRPr sz="1200" dirty="0"/>
          </a:p>
          <a:p>
            <a:pPr algn="l">
              <a:defRPr sz="3200">
                <a:solidFill>
                  <a:srgbClr val="FFFFFF"/>
                </a:solidFill>
              </a:defRPr>
            </a:pPr>
            <a:r>
              <a:rPr sz="1200" dirty="0"/>
              <a:t>— expected messages</a:t>
            </a:r>
          </a:p>
          <a:p>
            <a:pPr algn="l">
              <a:defRPr sz="3200">
                <a:solidFill>
                  <a:srgbClr val="FFFFFF"/>
                </a:solidFill>
              </a:defRPr>
            </a:pPr>
            <a:r>
              <a:rPr sz="1200" dirty="0"/>
              <a:t>— pending messages</a:t>
            </a:r>
          </a:p>
          <a:p>
            <a:pPr algn="l">
              <a:defRPr sz="3200">
                <a:solidFill>
                  <a:srgbClr val="FFFFFF"/>
                </a:solidFill>
              </a:defRPr>
            </a:pPr>
            <a:r>
              <a:rPr sz="1200" dirty="0"/>
              <a:t>— </a:t>
            </a:r>
            <a:r>
              <a:rPr lang="en-US" sz="1200" dirty="0"/>
              <a:t>progress</a:t>
            </a:r>
            <a:r>
              <a:rPr sz="1200" dirty="0"/>
              <a:t> overheads</a:t>
            </a:r>
          </a:p>
        </p:txBody>
      </p:sp>
      <p:sp>
        <p:nvSpPr>
          <p:cNvPr id="216" name="Shape 216"/>
          <p:cNvSpPr/>
          <p:nvPr/>
        </p:nvSpPr>
        <p:spPr>
          <a:xfrm>
            <a:off x="6769727" y="1758498"/>
            <a:ext cx="2296307" cy="1998539"/>
          </a:xfrm>
          <a:prstGeom prst="roundRect">
            <a:avLst>
              <a:gd name="adj" fmla="val 10539"/>
            </a:avLst>
          </a:prstGeom>
          <a:blipFill>
            <a:blip r:embed="rId2"/>
          </a:blipFill>
          <a:ln w="12700">
            <a:miter lim="400000"/>
          </a:ln>
          <a:effectLst>
            <a:outerShdw blurRad="508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26789" tIns="26789" rIns="26789" bIns="26789" anchor="ctr"/>
          <a:lstStyle/>
          <a:p>
            <a:pPr algn="l">
              <a:defRPr sz="3200">
                <a:solidFill>
                  <a:srgbClr val="FFFFFF"/>
                </a:solidFill>
              </a:defRPr>
            </a:pPr>
            <a:r>
              <a:rPr sz="1200"/>
              <a:t>Routers</a:t>
            </a:r>
          </a:p>
          <a:p>
            <a:pPr algn="l">
              <a:defRPr sz="3200">
                <a:solidFill>
                  <a:srgbClr val="FFFFFF"/>
                </a:solidFill>
              </a:defRPr>
            </a:pPr>
            <a:r>
              <a:rPr sz="1200"/>
              <a:t>— routing tables</a:t>
            </a:r>
          </a:p>
          <a:p>
            <a:pPr algn="l">
              <a:defRPr sz="3200">
                <a:solidFill>
                  <a:srgbClr val="FFFFFF"/>
                </a:solidFill>
              </a:defRPr>
            </a:pPr>
            <a:r>
              <a:rPr sz="1200"/>
              <a:t>— data on buffers connecting to other routers and NIC</a:t>
            </a:r>
          </a:p>
          <a:p>
            <a:pPr algn="l">
              <a:defRPr sz="3200">
                <a:solidFill>
                  <a:srgbClr val="FFFFFF"/>
                </a:solidFill>
              </a:defRPr>
            </a:pPr>
            <a:r>
              <a:rPr sz="1200"/>
              <a:t>— congestion control scheme</a:t>
            </a:r>
          </a:p>
          <a:p>
            <a:pPr algn="l">
              <a:defRPr sz="3200">
                <a:solidFill>
                  <a:srgbClr val="FFFFFF"/>
                </a:solidFill>
              </a:defRPr>
            </a:pPr>
            <a:r>
              <a:rPr sz="1200"/>
              <a:t>— pending packets in each buffer</a:t>
            </a:r>
          </a:p>
          <a:p>
            <a:pPr algn="l">
              <a:defRPr sz="3200">
                <a:solidFill>
                  <a:srgbClr val="FFFFFF"/>
                </a:solidFill>
              </a:defRPr>
            </a:pPr>
            <a:r>
              <a:rPr sz="1200"/>
              <a:t>— link bandwidth</a:t>
            </a:r>
          </a:p>
          <a:p>
            <a:pPr algn="l">
              <a:defRPr sz="3200">
                <a:solidFill>
                  <a:srgbClr val="FFFFFF"/>
                </a:solidFill>
              </a:defRPr>
            </a:pPr>
            <a:r>
              <a:rPr sz="1200"/>
              <a:t>— router delays</a:t>
            </a:r>
          </a:p>
        </p:txBody>
      </p:sp>
      <p:sp>
        <p:nvSpPr>
          <p:cNvPr id="217" name="Shape 217"/>
          <p:cNvSpPr/>
          <p:nvPr/>
        </p:nvSpPr>
        <p:spPr>
          <a:xfrm>
            <a:off x="3966586" y="1703115"/>
            <a:ext cx="1683879" cy="2235716"/>
          </a:xfrm>
          <a:prstGeom prst="roundRect">
            <a:avLst>
              <a:gd name="adj" fmla="val 12756"/>
            </a:avLst>
          </a:prstGeom>
          <a:blipFill>
            <a:blip r:embed="rId2"/>
          </a:blipFill>
          <a:ln w="12700">
            <a:miter lim="400000"/>
          </a:ln>
          <a:effectLst>
            <a:outerShdw blurRad="508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26789" tIns="26789" rIns="26789" bIns="26789" anchor="ctr"/>
          <a:lstStyle/>
          <a:p>
            <a:pPr algn="l">
              <a:defRPr sz="3200" b="1">
                <a:solidFill>
                  <a:srgbClr val="FFFFFF"/>
                </a:solidFill>
                <a:latin typeface="Helvetica"/>
                <a:ea typeface="Helvetica"/>
                <a:cs typeface="Helvetica"/>
                <a:sym typeface="Helvetica"/>
              </a:defRPr>
            </a:pPr>
            <a:r>
              <a:rPr sz="1200"/>
              <a:t>NIC</a:t>
            </a:r>
          </a:p>
          <a:p>
            <a:pPr algn="l">
              <a:defRPr sz="3200">
                <a:solidFill>
                  <a:srgbClr val="FFFFFF"/>
                </a:solidFill>
              </a:defRPr>
            </a:pPr>
            <a:r>
              <a:rPr sz="1200"/>
              <a:t>— messages to be transmitted</a:t>
            </a:r>
          </a:p>
          <a:p>
            <a:pPr algn="l">
              <a:defRPr sz="3200">
                <a:solidFill>
                  <a:srgbClr val="FFFFFF"/>
                </a:solidFill>
              </a:defRPr>
            </a:pPr>
            <a:r>
              <a:rPr sz="1200"/>
              <a:t>— packetization status of messages being transmitted</a:t>
            </a:r>
          </a:p>
          <a:p>
            <a:pPr algn="l">
              <a:defRPr sz="3200">
                <a:solidFill>
                  <a:srgbClr val="FFFFFF"/>
                </a:solidFill>
              </a:defRPr>
            </a:pPr>
            <a:r>
              <a:rPr sz="1200"/>
              <a:t>— data on buffers connecting to router</a:t>
            </a:r>
          </a:p>
          <a:p>
            <a:pPr algn="l">
              <a:defRPr sz="3200">
                <a:solidFill>
                  <a:srgbClr val="FFFFFF"/>
                </a:solidFill>
              </a:defRPr>
            </a:pPr>
            <a:r>
              <a:rPr sz="1200"/>
              <a:t>— NIC delay</a:t>
            </a:r>
          </a:p>
          <a:p>
            <a:pPr algn="l">
              <a:defRPr sz="3200">
                <a:solidFill>
                  <a:srgbClr val="FFFFFF"/>
                </a:solidFill>
              </a:defRPr>
            </a:pPr>
            <a:r>
              <a:rPr sz="1200"/>
              <a:t>— bandwidth to routers</a:t>
            </a:r>
          </a:p>
        </p:txBody>
      </p:sp>
      <p:sp>
        <p:nvSpPr>
          <p:cNvPr id="232" name="Shape 232"/>
          <p:cNvSpPr/>
          <p:nvPr/>
        </p:nvSpPr>
        <p:spPr>
          <a:xfrm>
            <a:off x="2786062" y="1775186"/>
            <a:ext cx="1127188" cy="190217"/>
          </a:xfrm>
          <a:custGeom>
            <a:avLst/>
            <a:gdLst/>
            <a:ahLst/>
            <a:cxnLst>
              <a:cxn ang="0">
                <a:pos x="wd2" y="hd2"/>
              </a:cxn>
              <a:cxn ang="5400000">
                <a:pos x="wd2" y="hd2"/>
              </a:cxn>
              <a:cxn ang="10800000">
                <a:pos x="wd2" y="hd2"/>
              </a:cxn>
              <a:cxn ang="16200000">
                <a:pos x="wd2" y="hd2"/>
              </a:cxn>
            </a:cxnLst>
            <a:rect l="0" t="0" r="r" b="b"/>
            <a:pathLst>
              <a:path w="21600" h="16209" extrusionOk="0">
                <a:moveTo>
                  <a:pt x="21600" y="16209"/>
                </a:moveTo>
                <a:cubicBezTo>
                  <a:pt x="15592" y="-4896"/>
                  <a:pt x="8392" y="-5391"/>
                  <a:pt x="0" y="14723"/>
                </a:cubicBezTo>
              </a:path>
            </a:pathLst>
          </a:custGeom>
          <a:ln w="28575">
            <a:solidFill>
              <a:srgbClr val="000000"/>
            </a:solidFill>
            <a:miter lim="400000"/>
            <a:headEnd type="triangle"/>
          </a:ln>
        </p:spPr>
        <p:txBody>
          <a:bodyPr/>
          <a:lstStyle/>
          <a:p>
            <a:endParaRPr sz="675"/>
          </a:p>
        </p:txBody>
      </p:sp>
      <p:sp>
        <p:nvSpPr>
          <p:cNvPr id="233" name="Shape 233"/>
          <p:cNvSpPr/>
          <p:nvPr/>
        </p:nvSpPr>
        <p:spPr>
          <a:xfrm>
            <a:off x="641098" y="4049840"/>
            <a:ext cx="1097273" cy="181348"/>
          </a:xfrm>
          <a:custGeom>
            <a:avLst/>
            <a:gdLst/>
            <a:ahLst/>
            <a:cxnLst>
              <a:cxn ang="0">
                <a:pos x="wd2" y="hd2"/>
              </a:cxn>
              <a:cxn ang="5400000">
                <a:pos x="wd2" y="hd2"/>
              </a:cxn>
              <a:cxn ang="10800000">
                <a:pos x="wd2" y="hd2"/>
              </a:cxn>
              <a:cxn ang="16200000">
                <a:pos x="wd2" y="hd2"/>
              </a:cxn>
            </a:cxnLst>
            <a:rect l="0" t="0" r="r" b="b"/>
            <a:pathLst>
              <a:path w="21600" h="16201" extrusionOk="0">
                <a:moveTo>
                  <a:pt x="0" y="0"/>
                </a:moveTo>
                <a:cubicBezTo>
                  <a:pt x="7727" y="21432"/>
                  <a:pt x="14927" y="21600"/>
                  <a:pt x="21600" y="504"/>
                </a:cubicBezTo>
              </a:path>
            </a:pathLst>
          </a:custGeom>
          <a:ln w="28575">
            <a:solidFill>
              <a:srgbClr val="000000"/>
            </a:solidFill>
            <a:miter lim="400000"/>
            <a:headEnd type="triangle"/>
          </a:ln>
        </p:spPr>
        <p:txBody>
          <a:bodyPr/>
          <a:lstStyle/>
          <a:p>
            <a:endParaRPr sz="675"/>
          </a:p>
        </p:txBody>
      </p:sp>
      <p:sp>
        <p:nvSpPr>
          <p:cNvPr id="220" name="Shape 220"/>
          <p:cNvSpPr/>
          <p:nvPr/>
        </p:nvSpPr>
        <p:spPr>
          <a:xfrm>
            <a:off x="2639906" y="1455717"/>
            <a:ext cx="1426272" cy="308017"/>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lvl1pPr>
              <a:defRPr sz="4400"/>
            </a:lvl1pPr>
          </a:lstStyle>
          <a:p>
            <a:r>
              <a:rPr sz="1650"/>
              <a:t>message send</a:t>
            </a:r>
          </a:p>
        </p:txBody>
      </p:sp>
      <p:sp>
        <p:nvSpPr>
          <p:cNvPr id="221" name="Shape 221"/>
          <p:cNvSpPr/>
          <p:nvPr/>
        </p:nvSpPr>
        <p:spPr>
          <a:xfrm>
            <a:off x="2588620" y="4036992"/>
            <a:ext cx="1496804" cy="308017"/>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lvl1pPr>
              <a:defRPr sz="4400"/>
            </a:lvl1pPr>
          </a:lstStyle>
          <a:p>
            <a:r>
              <a:rPr sz="1650"/>
              <a:t>message arrive</a:t>
            </a:r>
          </a:p>
        </p:txBody>
      </p:sp>
      <p:sp>
        <p:nvSpPr>
          <p:cNvPr id="234" name="Shape 234"/>
          <p:cNvSpPr/>
          <p:nvPr/>
        </p:nvSpPr>
        <p:spPr>
          <a:xfrm>
            <a:off x="2741391" y="3745810"/>
            <a:ext cx="1097273" cy="225713"/>
          </a:xfrm>
          <a:custGeom>
            <a:avLst/>
            <a:gdLst/>
            <a:ahLst/>
            <a:cxnLst>
              <a:cxn ang="0">
                <a:pos x="wd2" y="hd2"/>
              </a:cxn>
              <a:cxn ang="5400000">
                <a:pos x="wd2" y="hd2"/>
              </a:cxn>
              <a:cxn ang="10800000">
                <a:pos x="wd2" y="hd2"/>
              </a:cxn>
              <a:cxn ang="16200000">
                <a:pos x="wd2" y="hd2"/>
              </a:cxn>
            </a:cxnLst>
            <a:rect l="0" t="0" r="r" b="b"/>
            <a:pathLst>
              <a:path w="21600" h="16201" extrusionOk="0">
                <a:moveTo>
                  <a:pt x="0" y="0"/>
                </a:moveTo>
                <a:cubicBezTo>
                  <a:pt x="8293" y="21465"/>
                  <a:pt x="15493" y="21600"/>
                  <a:pt x="21600" y="405"/>
                </a:cubicBezTo>
              </a:path>
            </a:pathLst>
          </a:custGeom>
          <a:ln w="28575">
            <a:solidFill>
              <a:srgbClr val="000000"/>
            </a:solidFill>
            <a:miter lim="400000"/>
            <a:headEnd type="triangle"/>
          </a:ln>
        </p:spPr>
        <p:txBody>
          <a:bodyPr/>
          <a:lstStyle/>
          <a:p>
            <a:endParaRPr sz="675"/>
          </a:p>
        </p:txBody>
      </p:sp>
      <p:sp>
        <p:nvSpPr>
          <p:cNvPr id="223" name="Shape 223"/>
          <p:cNvSpPr/>
          <p:nvPr/>
        </p:nvSpPr>
        <p:spPr>
          <a:xfrm>
            <a:off x="561795" y="4322742"/>
            <a:ext cx="1357343" cy="308017"/>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lvl1pPr>
              <a:defRPr sz="4400"/>
            </a:lvl1pPr>
          </a:lstStyle>
          <a:p>
            <a:r>
              <a:rPr sz="1650"/>
              <a:t>task complete</a:t>
            </a:r>
          </a:p>
        </p:txBody>
      </p:sp>
      <p:sp>
        <p:nvSpPr>
          <p:cNvPr id="235" name="Shape 235"/>
          <p:cNvSpPr/>
          <p:nvPr/>
        </p:nvSpPr>
        <p:spPr>
          <a:xfrm>
            <a:off x="5691186" y="1724059"/>
            <a:ext cx="1011846" cy="188113"/>
          </a:xfrm>
          <a:custGeom>
            <a:avLst/>
            <a:gdLst/>
            <a:ahLst/>
            <a:cxnLst>
              <a:cxn ang="0">
                <a:pos x="wd2" y="hd2"/>
              </a:cxn>
              <a:cxn ang="5400000">
                <a:pos x="wd2" y="hd2"/>
              </a:cxn>
              <a:cxn ang="10800000">
                <a:pos x="wd2" y="hd2"/>
              </a:cxn>
              <a:cxn ang="16200000">
                <a:pos x="wd2" y="hd2"/>
              </a:cxn>
            </a:cxnLst>
            <a:rect l="0" t="0" r="r" b="b"/>
            <a:pathLst>
              <a:path w="21600" h="16205" extrusionOk="0">
                <a:moveTo>
                  <a:pt x="21600" y="16205"/>
                </a:moveTo>
                <a:cubicBezTo>
                  <a:pt x="15580" y="-5022"/>
                  <a:pt x="8380" y="-5395"/>
                  <a:pt x="0" y="15087"/>
                </a:cubicBezTo>
              </a:path>
            </a:pathLst>
          </a:custGeom>
          <a:ln w="28575">
            <a:solidFill>
              <a:srgbClr val="000000"/>
            </a:solidFill>
            <a:miter lim="400000"/>
            <a:headEnd type="triangle"/>
          </a:ln>
        </p:spPr>
        <p:txBody>
          <a:bodyPr/>
          <a:lstStyle/>
          <a:p>
            <a:endParaRPr sz="675"/>
          </a:p>
        </p:txBody>
      </p:sp>
      <p:sp>
        <p:nvSpPr>
          <p:cNvPr id="225" name="Shape 225"/>
          <p:cNvSpPr/>
          <p:nvPr/>
        </p:nvSpPr>
        <p:spPr>
          <a:xfrm>
            <a:off x="5446024" y="1157309"/>
            <a:ext cx="1474362" cy="561933"/>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p>
            <a:pPr>
              <a:defRPr sz="4400"/>
            </a:pPr>
            <a:r>
              <a:rPr sz="1650"/>
              <a:t>packet send</a:t>
            </a:r>
          </a:p>
          <a:p>
            <a:pPr>
              <a:defRPr sz="4400"/>
            </a:pPr>
            <a:r>
              <a:rPr sz="1650"/>
              <a:t>ack/token send</a:t>
            </a:r>
          </a:p>
        </p:txBody>
      </p:sp>
      <p:sp>
        <p:nvSpPr>
          <p:cNvPr id="236" name="Shape 236"/>
          <p:cNvSpPr/>
          <p:nvPr/>
        </p:nvSpPr>
        <p:spPr>
          <a:xfrm>
            <a:off x="5694142" y="3693422"/>
            <a:ext cx="1097273" cy="225713"/>
          </a:xfrm>
          <a:custGeom>
            <a:avLst/>
            <a:gdLst/>
            <a:ahLst/>
            <a:cxnLst>
              <a:cxn ang="0">
                <a:pos x="wd2" y="hd2"/>
              </a:cxn>
              <a:cxn ang="5400000">
                <a:pos x="wd2" y="hd2"/>
              </a:cxn>
              <a:cxn ang="10800000">
                <a:pos x="wd2" y="hd2"/>
              </a:cxn>
              <a:cxn ang="16200000">
                <a:pos x="wd2" y="hd2"/>
              </a:cxn>
            </a:cxnLst>
            <a:rect l="0" t="0" r="r" b="b"/>
            <a:pathLst>
              <a:path w="21600" h="16201" extrusionOk="0">
                <a:moveTo>
                  <a:pt x="0" y="0"/>
                </a:moveTo>
                <a:cubicBezTo>
                  <a:pt x="8293" y="21465"/>
                  <a:pt x="15493" y="21600"/>
                  <a:pt x="21600" y="405"/>
                </a:cubicBezTo>
              </a:path>
            </a:pathLst>
          </a:custGeom>
          <a:ln w="28575">
            <a:solidFill>
              <a:srgbClr val="000000"/>
            </a:solidFill>
            <a:miter lim="400000"/>
            <a:headEnd type="triangle"/>
          </a:ln>
        </p:spPr>
        <p:txBody>
          <a:bodyPr/>
          <a:lstStyle/>
          <a:p>
            <a:endParaRPr sz="675"/>
          </a:p>
        </p:txBody>
      </p:sp>
      <p:sp>
        <p:nvSpPr>
          <p:cNvPr id="227" name="Shape 227"/>
          <p:cNvSpPr/>
          <p:nvPr/>
        </p:nvSpPr>
        <p:spPr>
          <a:xfrm>
            <a:off x="5493649" y="4038622"/>
            <a:ext cx="1474362" cy="561933"/>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p>
            <a:pPr>
              <a:defRPr sz="4400"/>
            </a:pPr>
            <a:r>
              <a:rPr sz="1650"/>
              <a:t>packet arrive</a:t>
            </a:r>
          </a:p>
          <a:p>
            <a:pPr>
              <a:defRPr sz="4400"/>
            </a:pPr>
            <a:r>
              <a:rPr sz="1650"/>
              <a:t>ack/token send</a:t>
            </a:r>
          </a:p>
        </p:txBody>
      </p:sp>
      <p:sp>
        <p:nvSpPr>
          <p:cNvPr id="237" name="Shape 237"/>
          <p:cNvSpPr/>
          <p:nvPr/>
        </p:nvSpPr>
        <p:spPr>
          <a:xfrm>
            <a:off x="8557644" y="1195872"/>
            <a:ext cx="360212" cy="37947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ln w="28575">
            <a:solidFill>
              <a:srgbClr val="000000"/>
            </a:solidFill>
            <a:miter lim="400000"/>
            <a:headEnd type="triangle"/>
          </a:ln>
        </p:spPr>
        <p:txBody>
          <a:bodyPr/>
          <a:lstStyle/>
          <a:p>
            <a:endParaRPr sz="675"/>
          </a:p>
        </p:txBody>
      </p:sp>
      <p:sp>
        <p:nvSpPr>
          <p:cNvPr id="229" name="Shape 229"/>
          <p:cNvSpPr/>
          <p:nvPr/>
        </p:nvSpPr>
        <p:spPr>
          <a:xfrm>
            <a:off x="7165286" y="1166834"/>
            <a:ext cx="1474362" cy="561933"/>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p>
            <a:pPr>
              <a:defRPr sz="4400"/>
            </a:pPr>
            <a:r>
              <a:rPr sz="1650"/>
              <a:t>packet send</a:t>
            </a:r>
          </a:p>
          <a:p>
            <a:pPr>
              <a:defRPr sz="4400"/>
            </a:pPr>
            <a:r>
              <a:rPr sz="1650"/>
              <a:t>ack/token send</a:t>
            </a:r>
          </a:p>
        </p:txBody>
      </p:sp>
      <p:sp>
        <p:nvSpPr>
          <p:cNvPr id="230" name="Shape 230"/>
          <p:cNvSpPr/>
          <p:nvPr/>
        </p:nvSpPr>
        <p:spPr>
          <a:xfrm>
            <a:off x="7422014" y="3929084"/>
            <a:ext cx="1544894" cy="561933"/>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p>
            <a:pPr>
              <a:defRPr sz="4400"/>
            </a:pPr>
            <a:r>
              <a:rPr sz="1650"/>
              <a:t>packet arrive</a:t>
            </a:r>
          </a:p>
          <a:p>
            <a:pPr>
              <a:defRPr sz="4400"/>
            </a:pPr>
            <a:r>
              <a:rPr sz="1650"/>
              <a:t>ack/token arrive</a:t>
            </a:r>
          </a:p>
        </p:txBody>
      </p:sp>
      <p:sp>
        <p:nvSpPr>
          <p:cNvPr id="238" name="Shape 238"/>
          <p:cNvSpPr/>
          <p:nvPr/>
        </p:nvSpPr>
        <p:spPr>
          <a:xfrm>
            <a:off x="8533819" y="3745212"/>
            <a:ext cx="534071" cy="2321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28575">
            <a:solidFill>
              <a:srgbClr val="000000"/>
            </a:solidFill>
            <a:miter lim="400000"/>
            <a:headEnd type="triangle"/>
          </a:ln>
        </p:spPr>
        <p:txBody>
          <a:bodyPr/>
          <a:lstStyle/>
          <a:p>
            <a:endParaRPr sz="675"/>
          </a:p>
        </p:txBody>
      </p:sp>
    </p:spTree>
    <p:extLst>
      <p:ext uri="{BB962C8B-B14F-4D97-AF65-F5344CB8AC3E}">
        <p14:creationId xmlns:p14="http://schemas.microsoft.com/office/powerpoint/2010/main" val="1539178894"/>
      </p:ext>
    </p:extLst>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Available models, features, and adding a new network models</a:t>
            </a:r>
          </a:p>
        </p:txBody>
      </p:sp>
      <p:sp>
        <p:nvSpPr>
          <p:cNvPr id="3" name="Text Placeholder 2"/>
          <p:cNvSpPr>
            <a:spLocks noGrp="1"/>
          </p:cNvSpPr>
          <p:nvPr>
            <p:ph type="body" idx="1"/>
          </p:nvPr>
        </p:nvSpPr>
        <p:spPr/>
        <p:txBody>
          <a:bodyPr/>
          <a:lstStyle/>
          <a:p>
            <a:r>
              <a:rPr lang="en-US" dirty="0"/>
              <a:t>Available: simple-net model, torus, dragonfly-(custom), fat-tree, slim fly, express-mesh/</a:t>
            </a:r>
            <a:r>
              <a:rPr lang="en-US" dirty="0" err="1"/>
              <a:t>hyperX</a:t>
            </a:r>
            <a:endParaRPr lang="en-US" dirty="0"/>
          </a:p>
          <a:p>
            <a:r>
              <a:rPr lang="en-US" dirty="0"/>
              <a:t>Typical model consist of NIC (terminals) and switches/routers</a:t>
            </a:r>
          </a:p>
          <a:p>
            <a:r>
              <a:rPr lang="en-US" dirty="0"/>
              <a:t>NICs</a:t>
            </a:r>
          </a:p>
          <a:p>
            <a:pPr lvl="1"/>
            <a:r>
              <a:rPr lang="en-US" dirty="0"/>
              <a:t>Common code available for within-node, message ordering, </a:t>
            </a:r>
            <a:r>
              <a:rPr lang="en-US" dirty="0" err="1"/>
              <a:t>etc</a:t>
            </a:r>
            <a:endParaRPr lang="en-US" dirty="0"/>
          </a:p>
          <a:p>
            <a:pPr lvl="1"/>
            <a:r>
              <a:rPr lang="en-US" dirty="0"/>
              <a:t>Plugin code for individual network</a:t>
            </a:r>
          </a:p>
          <a:p>
            <a:r>
              <a:rPr lang="en-US" dirty="0"/>
              <a:t>Switch/routers</a:t>
            </a:r>
          </a:p>
          <a:p>
            <a:pPr lvl="1"/>
            <a:r>
              <a:rPr lang="en-US" dirty="0"/>
              <a:t>Entirely within a network model</a:t>
            </a:r>
          </a:p>
          <a:p>
            <a:r>
              <a:rPr lang="en-US" dirty="0"/>
              <a:t>But, a significant fraction of node is similar for NIC plugin and switch!</a:t>
            </a:r>
          </a:p>
        </p:txBody>
      </p:sp>
      <p:sp>
        <p:nvSpPr>
          <p:cNvPr id="4" name="Slide Number Placeholder 3"/>
          <p:cNvSpPr>
            <a:spLocks noGrp="1"/>
          </p:cNvSpPr>
          <p:nvPr>
            <p:ph type="sldNum" sz="quarter" idx="2"/>
          </p:nvPr>
        </p:nvSpPr>
        <p:spPr/>
        <p:txBody>
          <a:bodyPr/>
          <a:lstStyle/>
          <a:p>
            <a:fld id="{86CB4B4D-7CA3-9044-876B-883B54F8677D}" type="slidenum">
              <a:rPr lang="uk-UA" smtClean="0"/>
              <a:t>99</a:t>
            </a:fld>
            <a:endParaRPr lang="uk-UA"/>
          </a:p>
        </p:txBody>
      </p:sp>
    </p:spTree>
    <p:extLst>
      <p:ext uri="{BB962C8B-B14F-4D97-AF65-F5344CB8AC3E}">
        <p14:creationId xmlns:p14="http://schemas.microsoft.com/office/powerpoint/2010/main" val="391659696"/>
      </p:ext>
    </p:extLst>
  </p:cSld>
  <p:clrMapOvr>
    <a:masterClrMapping/>
  </p:clrMapOvr>
  <p:transition spd="med"/>
</p:sld>
</file>

<file path=ppt/theme/theme1.xml><?xml version="1.0" encoding="utf-8"?>
<a:theme xmlns:a="http://schemas.openxmlformats.org/drawingml/2006/main" name="codes-tutorial-session1-v1">
  <a:themeElements>
    <a:clrScheme name="Argonne General Purpose Template">
      <a:dk1>
        <a:srgbClr val="47484A"/>
      </a:dk1>
      <a:lt1>
        <a:srgbClr val="FFFFFF"/>
      </a:lt1>
      <a:dk2>
        <a:srgbClr val="0082CA"/>
      </a:dk2>
      <a:lt2>
        <a:srgbClr val="ECAA00"/>
      </a:lt2>
      <a:accent1>
        <a:srgbClr val="7AB800"/>
      </a:accent1>
      <a:accent2>
        <a:srgbClr val="00609C"/>
      </a:accent2>
      <a:accent3>
        <a:srgbClr val="4D008C"/>
      </a:accent3>
      <a:accent4>
        <a:srgbClr val="FF7900"/>
      </a:accent4>
      <a:accent5>
        <a:srgbClr val="00A19C"/>
      </a:accent5>
      <a:accent6>
        <a:srgbClr val="CD202C"/>
      </a:accent6>
      <a:hlink>
        <a:srgbClr val="000000"/>
      </a:hlink>
      <a:folHlink>
        <a:srgbClr val="76777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codes-tutorial-session1-v1.potx</Template>
  <TotalTime>8951</TotalTime>
  <Words>7084</Words>
  <Application>Microsoft Macintosh PowerPoint</Application>
  <PresentationFormat>On-screen Show (16:9)</PresentationFormat>
  <Paragraphs>1115</Paragraphs>
  <Slides>129</Slides>
  <Notes>25</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129</vt:i4>
      </vt:variant>
    </vt:vector>
  </HeadingPairs>
  <TitlesOfParts>
    <vt:vector size="141" baseType="lpstr">
      <vt:lpstr>Arial</vt:lpstr>
      <vt:lpstr>Calibri</vt:lpstr>
      <vt:lpstr>Courier</vt:lpstr>
      <vt:lpstr>Courier New</vt:lpstr>
      <vt:lpstr>Helvetica</vt:lpstr>
      <vt:lpstr>Helvetica Light</vt:lpstr>
      <vt:lpstr>Menlo</vt:lpstr>
      <vt:lpstr>Symbol</vt:lpstr>
      <vt:lpstr>Times</vt:lpstr>
      <vt:lpstr>Wingdings</vt:lpstr>
      <vt:lpstr>codes-tutorial-session1-v1</vt:lpstr>
      <vt:lpstr>Acrobat Document</vt:lpstr>
      <vt:lpstr>CODES-Tracer tutorial</vt:lpstr>
      <vt:lpstr>slides</vt:lpstr>
      <vt:lpstr>Tutorial outline</vt:lpstr>
      <vt:lpstr>PROJECT contributors</vt:lpstr>
      <vt:lpstr>PowerPoint Presentation</vt:lpstr>
      <vt:lpstr>Goals of session I</vt:lpstr>
      <vt:lpstr>PowerPoint Presentation</vt:lpstr>
      <vt:lpstr>Building blocks of hpc interconnects</vt:lpstr>
      <vt:lpstr>Why HPC Interconnect simulation?</vt:lpstr>
      <vt:lpstr>Ross: parallel discrete-event simulator</vt:lpstr>
      <vt:lpstr>CODES: modeling &amp; Simulation framework</vt:lpstr>
      <vt:lpstr>Tracer: replaying mpi traces</vt:lpstr>
      <vt:lpstr>Features: HPC Simulations</vt:lpstr>
      <vt:lpstr>simulation stack</vt:lpstr>
      <vt:lpstr>PowerPoint Presentation</vt:lpstr>
      <vt:lpstr>Structure of modern interconnect topologies</vt:lpstr>
      <vt:lpstr>Overview of network models</vt:lpstr>
      <vt:lpstr>Simple net network model </vt:lpstr>
      <vt:lpstr>Configuring simple-net logp model</vt:lpstr>
      <vt:lpstr>Running a simple-net logp model</vt:lpstr>
      <vt:lpstr>DRAGonfly network model</vt:lpstr>
      <vt:lpstr>Configuring dragonfly network model</vt:lpstr>
      <vt:lpstr>Configuring dragonfly network model</vt:lpstr>
      <vt:lpstr>Running a dragonfly network simulation</vt:lpstr>
      <vt:lpstr>Fat tree network model</vt:lpstr>
      <vt:lpstr>Fat Tree Network Configurations</vt:lpstr>
      <vt:lpstr>Configuring fat tree network model</vt:lpstr>
      <vt:lpstr>Configuring fat tree network model</vt:lpstr>
      <vt:lpstr>Slim fly network model</vt:lpstr>
      <vt:lpstr>Configuring Slim Fly network model</vt:lpstr>
      <vt:lpstr>HYPER-X, Express mesh, and Torus</vt:lpstr>
      <vt:lpstr>Arbitrary graphs</vt:lpstr>
      <vt:lpstr>PowerPoint Presentation</vt:lpstr>
      <vt:lpstr>Interpreting simulation output</vt:lpstr>
      <vt:lpstr>Statistics reported by lp-io</vt:lpstr>
      <vt:lpstr>PowerPoint Presentation</vt:lpstr>
      <vt:lpstr>PowerPoint Presentation</vt:lpstr>
      <vt:lpstr>MultI-Plane Networks</vt:lpstr>
      <vt:lpstr>Slim Fly Network Topology</vt:lpstr>
      <vt:lpstr>Fit Fly</vt:lpstr>
      <vt:lpstr>More Rails = More Throughput</vt:lpstr>
      <vt:lpstr>Experiments overview</vt:lpstr>
      <vt:lpstr>Network Comparison: AMG 1728</vt:lpstr>
      <vt:lpstr>Network Comparison: MG 1000</vt:lpstr>
      <vt:lpstr>Discussion: Network Comparison</vt:lpstr>
      <vt:lpstr>Equalized Bandwidth 12.5GiB/s – AMG 1728</vt:lpstr>
      <vt:lpstr>Equalized Bandwidth 25GiB/s – AMG 1728</vt:lpstr>
      <vt:lpstr>Discussion: Equalized Bandwidth</vt:lpstr>
      <vt:lpstr>Case Study: Conclusion</vt:lpstr>
      <vt:lpstr>Running interconnect simulations</vt:lpstr>
      <vt:lpstr>PowerPoint Presentation</vt:lpstr>
      <vt:lpstr>Four steps TO SIMULATIONS</vt:lpstr>
      <vt:lpstr>PowerPoint Presentation</vt:lpstr>
      <vt:lpstr>workloads</vt:lpstr>
      <vt:lpstr>DUMPI mpi trace library</vt:lpstr>
      <vt:lpstr>Capturing application traces with dumpi</vt:lpstr>
      <vt:lpstr>Generating OTF2 traces (1/2)</vt:lpstr>
      <vt:lpstr>Generating OTF2 traces (2/2)</vt:lpstr>
      <vt:lpstr>Tracing output</vt:lpstr>
      <vt:lpstr>Information captured in a typical trace  (e.g. in DUMPI, OTF2)</vt:lpstr>
      <vt:lpstr>Example to show the effect of replaying traces</vt:lpstr>
      <vt:lpstr>DUMPI vs OTF2 </vt:lpstr>
      <vt:lpstr>Intel SWM Workloads</vt:lpstr>
      <vt:lpstr>PowerPoint Presentation</vt:lpstr>
      <vt:lpstr>MPI Simulation</vt:lpstr>
      <vt:lpstr>Translating mpi calls using cortex</vt:lpstr>
      <vt:lpstr>codes, cortex and dumpi interaction</vt:lpstr>
      <vt:lpstr>mpi translation with cortex</vt:lpstr>
      <vt:lpstr>In a nutshell: Replaying a single application trace</vt:lpstr>
      <vt:lpstr>PowerPoint Presentation</vt:lpstr>
      <vt:lpstr>Replaying multiple jobs</vt:lpstr>
      <vt:lpstr>Example workload file</vt:lpstr>
      <vt:lpstr>Example job allocation file</vt:lpstr>
      <vt:lpstr>Generating job allocations using different schemes</vt:lpstr>
      <vt:lpstr>PowerPoint Presentation</vt:lpstr>
      <vt:lpstr>Goals of the session</vt:lpstr>
      <vt:lpstr>PowerPoint Presentation</vt:lpstr>
      <vt:lpstr>Storage placement on hpc systems</vt:lpstr>
      <vt:lpstr>Modeling burst buffer with codes</vt:lpstr>
      <vt:lpstr>Protocol for write operations</vt:lpstr>
      <vt:lpstr>Using the storage model</vt:lpstr>
      <vt:lpstr>Configuring storage over the network</vt:lpstr>
      <vt:lpstr>Configuring storage over the network</vt:lpstr>
      <vt:lpstr>PowerPoint Presentation</vt:lpstr>
      <vt:lpstr>Why background traffic?</vt:lpstr>
      <vt:lpstr>Example Synthetic patterns</vt:lpstr>
      <vt:lpstr>Synthetic traffic in codes</vt:lpstr>
      <vt:lpstr>Generating background traffic with codes</vt:lpstr>
      <vt:lpstr>PowerPoint Presentation</vt:lpstr>
      <vt:lpstr>Discrete Event Simulation (DES)</vt:lpstr>
      <vt:lpstr>DES example: air traffic </vt:lpstr>
      <vt:lpstr>Implementing DES</vt:lpstr>
      <vt:lpstr>ROSS LP</vt:lpstr>
      <vt:lpstr>Example of an event function</vt:lpstr>
      <vt:lpstr>PowerPoint Presentation</vt:lpstr>
      <vt:lpstr>ROSS’s law of optimistic execution: for every forward action, you must tell ROSS how to go backwards</vt:lpstr>
      <vt:lpstr>PowerPoint Presentation</vt:lpstr>
      <vt:lpstr>Application simulation IN CODES</vt:lpstr>
      <vt:lpstr>Available models, features, and adding a new network models</vt:lpstr>
      <vt:lpstr>NIC Common</vt:lpstr>
      <vt:lpstr>NIC Network Specific</vt:lpstr>
      <vt:lpstr>NIC Network Specific</vt:lpstr>
      <vt:lpstr>PowerPoint Presentation</vt:lpstr>
      <vt:lpstr>PowerPoint Presentation</vt:lpstr>
      <vt:lpstr>PowerPoint Presentation</vt:lpstr>
      <vt:lpstr>installation &amp; setup 1/2</vt:lpstr>
      <vt:lpstr>Installation &amp; setup 2/2</vt:lpstr>
      <vt:lpstr>PowerPoint Presentation</vt:lpstr>
      <vt:lpstr>TraceR – a layer for configurable replay of application traces</vt:lpstr>
      <vt:lpstr>DOCUMENTATION</vt:lpstr>
      <vt:lpstr>Installing TraceR (1/4)</vt:lpstr>
      <vt:lpstr>Installing TraceR (2/4)</vt:lpstr>
      <vt:lpstr>Installing TraceR (3/4)</vt:lpstr>
      <vt:lpstr>Installing TraceR (4/4)</vt:lpstr>
      <vt:lpstr>More on Generating OTF2 traces</vt:lpstr>
      <vt:lpstr>More on Generating OTF2 traces</vt:lpstr>
      <vt:lpstr>Code example for tracing with OTF2</vt:lpstr>
      <vt:lpstr>Running TraceR</vt:lpstr>
      <vt:lpstr>Running TraceR</vt:lpstr>
      <vt:lpstr>TraceR parameter in network file</vt:lpstr>
      <vt:lpstr>TraceR config file (1/2)</vt:lpstr>
      <vt:lpstr>TraceR config file (2/2)</vt:lpstr>
      <vt:lpstr>Sample output</vt:lpstr>
      <vt:lpstr>PowerPoint Presentation</vt:lpstr>
      <vt:lpstr>PowerPoint Presentation</vt:lpstr>
      <vt:lpstr>Visualizing HPC Interconnect Performance</vt:lpstr>
      <vt:lpstr>Accelerating Collective Communication on Dragonfly Networks</vt:lpstr>
      <vt:lpstr>PowerPoint Presentation</vt:lpstr>
      <vt:lpstr>configuration</vt:lpstr>
    </vt:vector>
  </TitlesOfParts>
  <Company>Argonne National Laboratory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Abby Miesen</dc:creator>
  <cp:lastModifiedBy>Nikhil Jain</cp:lastModifiedBy>
  <cp:revision>1242</cp:revision>
  <cp:lastPrinted>2015-09-08T15:35:42Z</cp:lastPrinted>
  <dcterms:created xsi:type="dcterms:W3CDTF">2015-11-17T20:01:38Z</dcterms:created>
  <dcterms:modified xsi:type="dcterms:W3CDTF">2019-08-14T15:37:10Z</dcterms:modified>
</cp:coreProperties>
</file>